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Lst>
  <p:sldSz cy="6858000" cx="9144000"/>
  <p:notesSz cx="6858000" cy="9144000"/>
  <p:embeddedFontLst>
    <p:embeddedFont>
      <p:font typeface="Libre Franklin Black"/>
      <p:bold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27" roundtripDataSignature="AMtx7mh2luI8TuUoM6BUuEV9SuQwwUcVq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B35FB91-C6A7-4387-A851-687D5DE52A69}">
  <a:tblStyle styleId="{1B35FB91-C6A7-4387-A851-687D5DE52A69}"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LibreFranklinBlack-boldItalic.fntdata"/><Relationship Id="rId25" Type="http://schemas.openxmlformats.org/officeDocument/2006/relationships/font" Target="fonts/LibreFranklinBlack-bold.fntdata"/><Relationship Id="rId27" Type="http://customschemas.google.com/relationships/presentationmetadata" Target="meta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Úvodná snímka" type="title">
  <p:cSld name="TITLE">
    <p:spTree>
      <p:nvGrpSpPr>
        <p:cNvPr id="11" name="Shape 11"/>
        <p:cNvGrpSpPr/>
        <p:nvPr/>
      </p:nvGrpSpPr>
      <p:grpSpPr>
        <a:xfrm>
          <a:off x="0" y="0"/>
          <a:ext cx="0" cy="0"/>
          <a:chOff x="0" y="0"/>
          <a:chExt cx="0" cy="0"/>
        </a:xfrm>
      </p:grpSpPr>
      <p:sp>
        <p:nvSpPr>
          <p:cNvPr id="12" name="Google Shape;12;p20"/>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0"/>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4" name="Google Shape;14;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dpis a zvislý text" type="vertTx">
  <p:cSld name="VERTICAL_TEXT">
    <p:spTree>
      <p:nvGrpSpPr>
        <p:cNvPr id="68" name="Shape 68"/>
        <p:cNvGrpSpPr/>
        <p:nvPr/>
      </p:nvGrpSpPr>
      <p:grpSpPr>
        <a:xfrm>
          <a:off x="0" y="0"/>
          <a:ext cx="0" cy="0"/>
          <a:chOff x="0" y="0"/>
          <a:chExt cx="0" cy="0"/>
        </a:xfrm>
      </p:grpSpPr>
      <p:sp>
        <p:nvSpPr>
          <p:cNvPr id="69" name="Google Shape;69;p2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9"/>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2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vislý nadpis a text" type="vertTitleAndTx">
  <p:cSld name="VERTICAL_TITLE_AND_VERTICAL_TEXT">
    <p:spTree>
      <p:nvGrpSpPr>
        <p:cNvPr id="74" name="Shape 74"/>
        <p:cNvGrpSpPr/>
        <p:nvPr/>
      </p:nvGrpSpPr>
      <p:grpSpPr>
        <a:xfrm>
          <a:off x="0" y="0"/>
          <a:ext cx="0" cy="0"/>
          <a:chOff x="0" y="0"/>
          <a:chExt cx="0" cy="0"/>
        </a:xfrm>
      </p:grpSpPr>
      <p:sp>
        <p:nvSpPr>
          <p:cNvPr id="75" name="Google Shape;75;p30"/>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30"/>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3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3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dpis a obsah" type="obj">
  <p:cSld name="OBJECT">
    <p:spTree>
      <p:nvGrpSpPr>
        <p:cNvPr id="17" name="Shape 17"/>
        <p:cNvGrpSpPr/>
        <p:nvPr/>
      </p:nvGrpSpPr>
      <p:grpSpPr>
        <a:xfrm>
          <a:off x="0" y="0"/>
          <a:ext cx="0" cy="0"/>
          <a:chOff x="0" y="0"/>
          <a:chExt cx="0" cy="0"/>
        </a:xfrm>
      </p:grpSpPr>
      <p:sp>
        <p:nvSpPr>
          <p:cNvPr id="18" name="Google Shape;18;p2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2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0" name="Google Shape;20;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va obsahy" type="twoObj">
  <p:cSld name="TWO_OBJECTS">
    <p:spTree>
      <p:nvGrpSpPr>
        <p:cNvPr id="23" name="Shape 23"/>
        <p:cNvGrpSpPr/>
        <p:nvPr/>
      </p:nvGrpSpPr>
      <p:grpSpPr>
        <a:xfrm>
          <a:off x="0" y="0"/>
          <a:ext cx="0" cy="0"/>
          <a:chOff x="0" y="0"/>
          <a:chExt cx="0" cy="0"/>
        </a:xfrm>
      </p:grpSpPr>
      <p:sp>
        <p:nvSpPr>
          <p:cNvPr id="24" name="Google Shape;24;p2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22"/>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26" name="Google Shape;26;p22"/>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27" name="Google Shape;27;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lavička sekcie" type="secHead">
  <p:cSld name="SECTION_HEADER">
    <p:spTree>
      <p:nvGrpSpPr>
        <p:cNvPr id="30" name="Shape 30"/>
        <p:cNvGrpSpPr/>
        <p:nvPr/>
      </p:nvGrpSpPr>
      <p:grpSpPr>
        <a:xfrm>
          <a:off x="0" y="0"/>
          <a:ext cx="0" cy="0"/>
          <a:chOff x="0" y="0"/>
          <a:chExt cx="0" cy="0"/>
        </a:xfrm>
      </p:grpSpPr>
      <p:sp>
        <p:nvSpPr>
          <p:cNvPr id="31" name="Google Shape;31;p23"/>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23"/>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3" name="Google Shape;33;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rovnanie" type="twoTxTwoObj">
  <p:cSld name="TWO_OBJECTS_WITH_TEXT">
    <p:spTree>
      <p:nvGrpSpPr>
        <p:cNvPr id="36" name="Shape 36"/>
        <p:cNvGrpSpPr/>
        <p:nvPr/>
      </p:nvGrpSpPr>
      <p:grpSpPr>
        <a:xfrm>
          <a:off x="0" y="0"/>
          <a:ext cx="0" cy="0"/>
          <a:chOff x="0" y="0"/>
          <a:chExt cx="0" cy="0"/>
        </a:xfrm>
      </p:grpSpPr>
      <p:sp>
        <p:nvSpPr>
          <p:cNvPr id="37" name="Google Shape;37;p2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24"/>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39" name="Google Shape;39;p24"/>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0" name="Google Shape;40;p24"/>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1" name="Google Shape;41;p24"/>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2" name="Google Shape;42;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n nadpis" type="titleOnly">
  <p:cSld name="TITLE_ONLY">
    <p:spTree>
      <p:nvGrpSpPr>
        <p:cNvPr id="45" name="Shape 45"/>
        <p:cNvGrpSpPr/>
        <p:nvPr/>
      </p:nvGrpSpPr>
      <p:grpSpPr>
        <a:xfrm>
          <a:off x="0" y="0"/>
          <a:ext cx="0" cy="0"/>
          <a:chOff x="0" y="0"/>
          <a:chExt cx="0" cy="0"/>
        </a:xfrm>
      </p:grpSpPr>
      <p:sp>
        <p:nvSpPr>
          <p:cNvPr id="46" name="Google Shape;46;p2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2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ázdna" type="blank">
  <p:cSld name="BLANK">
    <p:spTree>
      <p:nvGrpSpPr>
        <p:cNvPr id="50" name="Shape 50"/>
        <p:cNvGrpSpPr/>
        <p:nvPr/>
      </p:nvGrpSpPr>
      <p:grpSpPr>
        <a:xfrm>
          <a:off x="0" y="0"/>
          <a:ext cx="0" cy="0"/>
          <a:chOff x="0" y="0"/>
          <a:chExt cx="0" cy="0"/>
        </a:xfrm>
      </p:grpSpPr>
      <p:sp>
        <p:nvSpPr>
          <p:cNvPr id="51" name="Google Shape;51;p2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sah s popisom" type="objTx">
  <p:cSld name="OBJECT_WITH_CAPTION_TEXT">
    <p:spTree>
      <p:nvGrpSpPr>
        <p:cNvPr id="54" name="Shape 54"/>
        <p:cNvGrpSpPr/>
        <p:nvPr/>
      </p:nvGrpSpPr>
      <p:grpSpPr>
        <a:xfrm>
          <a:off x="0" y="0"/>
          <a:ext cx="0" cy="0"/>
          <a:chOff x="0" y="0"/>
          <a:chExt cx="0" cy="0"/>
        </a:xfrm>
      </p:grpSpPr>
      <p:sp>
        <p:nvSpPr>
          <p:cNvPr id="55" name="Google Shape;55;p27"/>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27"/>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27"/>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2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rázok s popisom" type="picTx">
  <p:cSld name="PICTURE_WITH_CAPTION_TEXT">
    <p:spTree>
      <p:nvGrpSpPr>
        <p:cNvPr id="61" name="Shape 61"/>
        <p:cNvGrpSpPr/>
        <p:nvPr/>
      </p:nvGrpSpPr>
      <p:grpSpPr>
        <a:xfrm>
          <a:off x="0" y="0"/>
          <a:ext cx="0" cy="0"/>
          <a:chOff x="0" y="0"/>
          <a:chExt cx="0" cy="0"/>
        </a:xfrm>
      </p:grpSpPr>
      <p:sp>
        <p:nvSpPr>
          <p:cNvPr id="62" name="Google Shape;62;p28"/>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8"/>
          <p:cNvSpPr/>
          <p:nvPr>
            <p:ph idx="2" type="pic"/>
          </p:nvPr>
        </p:nvSpPr>
        <p:spPr>
          <a:xfrm>
            <a:off x="1792288" y="612775"/>
            <a:ext cx="5486400" cy="4114800"/>
          </a:xfrm>
          <a:prstGeom prst="rect">
            <a:avLst/>
          </a:prstGeom>
          <a:noFill/>
          <a:ln>
            <a:noFill/>
          </a:ln>
        </p:spPr>
      </p:sp>
      <p:sp>
        <p:nvSpPr>
          <p:cNvPr id="64" name="Google Shape;64;p28"/>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2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k-SK"/>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spd="slow">
    <p:fade/>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6.jpg"/><Relationship Id="rId4" Type="http://schemas.openxmlformats.org/officeDocument/2006/relationships/image" Target="../media/image8.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4.jpg"/><Relationship Id="rId4" Type="http://schemas.openxmlformats.org/officeDocument/2006/relationships/image" Target="../media/image3.gif"/><Relationship Id="rId5"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7.jpg"/><Relationship Id="rId4" Type="http://schemas.openxmlformats.org/officeDocument/2006/relationships/image" Target="../media/image9.gif"/><Relationship Id="rId5" Type="http://schemas.openxmlformats.org/officeDocument/2006/relationships/image" Target="../media/image1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txBox="1"/>
          <p:nvPr>
            <p:ph type="ctrTitle"/>
          </p:nvPr>
        </p:nvSpPr>
        <p:spPr>
          <a:xfrm>
            <a:off x="2123728" y="2204864"/>
            <a:ext cx="7772400" cy="1470025"/>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73333"/>
              <a:buFont typeface="Batang"/>
              <a:buNone/>
            </a:pPr>
            <a:br>
              <a:rPr lang="sk-SK">
                <a:latin typeface="Batang"/>
                <a:ea typeface="Batang"/>
                <a:cs typeface="Batang"/>
                <a:sym typeface="Batang"/>
              </a:rPr>
            </a:br>
            <a:r>
              <a:rPr b="1" lang="sk-SK" sz="6000">
                <a:latin typeface="Batang"/>
                <a:ea typeface="Batang"/>
                <a:cs typeface="Batang"/>
                <a:sym typeface="Batang"/>
              </a:rPr>
              <a:t>Municipal waste separation</a:t>
            </a:r>
            <a:endParaRPr b="1" sz="6000">
              <a:latin typeface="Batang"/>
              <a:ea typeface="Batang"/>
              <a:cs typeface="Batang"/>
              <a:sym typeface="Batang"/>
            </a:endParaRPr>
          </a:p>
        </p:txBody>
      </p:sp>
      <p:sp>
        <p:nvSpPr>
          <p:cNvPr id="85" name="Google Shape;85;p1"/>
          <p:cNvSpPr txBox="1"/>
          <p:nvPr>
            <p:ph idx="1" type="subTitle"/>
          </p:nvPr>
        </p:nvSpPr>
        <p:spPr>
          <a:xfrm>
            <a:off x="4788024" y="5589240"/>
            <a:ext cx="6400800" cy="1752600"/>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3200"/>
              <a:buNone/>
            </a:pPr>
            <a:r>
              <a:rPr lang="sk-SK">
                <a:solidFill>
                  <a:schemeClr val="dk1"/>
                </a:solidFill>
                <a:latin typeface="Batang"/>
                <a:ea typeface="Batang"/>
                <a:cs typeface="Batang"/>
                <a:sym typeface="Batang"/>
              </a:rPr>
              <a:t>2.G.</a:t>
            </a:r>
            <a:endParaRPr/>
          </a:p>
          <a:p>
            <a:pPr indent="0" lvl="0" marL="0" rtl="0" algn="ctr">
              <a:spcBef>
                <a:spcPts val="0"/>
              </a:spcBef>
              <a:spcAft>
                <a:spcPts val="0"/>
              </a:spcAft>
              <a:buClr>
                <a:schemeClr val="dk1"/>
              </a:buClr>
              <a:buSzPts val="3200"/>
              <a:buNone/>
            </a:pPr>
            <a:r>
              <a:rPr lang="sk-SK">
                <a:solidFill>
                  <a:schemeClr val="dk1"/>
                </a:solidFill>
                <a:latin typeface="Batang"/>
                <a:ea typeface="Batang"/>
                <a:cs typeface="Batang"/>
                <a:sym typeface="Batang"/>
              </a:rPr>
              <a:t>GAS</a:t>
            </a:r>
            <a:endParaRPr>
              <a:solidFill>
                <a:schemeClr val="dk1"/>
              </a:solidFill>
              <a:latin typeface="Batang"/>
              <a:ea typeface="Batang"/>
              <a:cs typeface="Batang"/>
              <a:sym typeface="Batang"/>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1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Batang"/>
              <a:buNone/>
            </a:pPr>
            <a:r>
              <a:rPr b="1" lang="sk-SK">
                <a:latin typeface="Batang"/>
                <a:ea typeface="Batang"/>
                <a:cs typeface="Batang"/>
                <a:sym typeface="Batang"/>
              </a:rPr>
              <a:t>Separation in companies</a:t>
            </a:r>
            <a:endParaRPr b="1">
              <a:latin typeface="Batang"/>
              <a:ea typeface="Batang"/>
              <a:cs typeface="Batang"/>
              <a:sym typeface="Batang"/>
            </a:endParaRPr>
          </a:p>
        </p:txBody>
      </p:sp>
      <p:sp>
        <p:nvSpPr>
          <p:cNvPr id="142" name="Google Shape;142;p10"/>
          <p:cNvSpPr txBox="1"/>
          <p:nvPr>
            <p:ph idx="1" type="body"/>
          </p:nvPr>
        </p:nvSpPr>
        <p:spPr>
          <a:xfrm>
            <a:off x="3995936" y="2132856"/>
            <a:ext cx="4464496" cy="4281339"/>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2500"/>
              <a:buChar char="•"/>
            </a:pPr>
            <a:r>
              <a:rPr lang="sk-SK" sz="2500">
                <a:latin typeface="Aparajita"/>
                <a:ea typeface="Aparajita"/>
                <a:cs typeface="Aparajita"/>
                <a:sym typeface="Aparajita"/>
              </a:rPr>
              <a:t>Manufacturing companies and factories in Slovakia have to evaluate the report of disposal of waste, because this obligation arises from the law.</a:t>
            </a:r>
            <a:endParaRPr/>
          </a:p>
          <a:p>
            <a:pPr indent="-139700" lvl="0" marL="342900" rtl="0" algn="l">
              <a:spcBef>
                <a:spcPts val="640"/>
              </a:spcBef>
              <a:spcAft>
                <a:spcPts val="0"/>
              </a:spcAft>
              <a:buClr>
                <a:schemeClr val="dk1"/>
              </a:buClr>
              <a:buSzPts val="3200"/>
              <a:buNone/>
            </a:pPr>
            <a:r>
              <a:t/>
            </a:r>
            <a:endParaRPr/>
          </a:p>
        </p:txBody>
      </p:sp>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11"/>
          <p:cNvSpPr/>
          <p:nvPr/>
        </p:nvSpPr>
        <p:spPr>
          <a:xfrm>
            <a:off x="4644008" y="1628800"/>
            <a:ext cx="4104456" cy="4608512"/>
          </a:xfrm>
          <a:prstGeom prst="rect">
            <a:avLst/>
          </a:prstGeom>
          <a:solidFill>
            <a:schemeClr val="l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8" name="Google Shape;148;p11"/>
          <p:cNvSpPr/>
          <p:nvPr/>
        </p:nvSpPr>
        <p:spPr>
          <a:xfrm>
            <a:off x="395536" y="1628800"/>
            <a:ext cx="4176464" cy="4608512"/>
          </a:xfrm>
          <a:prstGeom prst="rect">
            <a:avLst/>
          </a:prstGeom>
          <a:solidFill>
            <a:schemeClr val="l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9" name="Google Shape;14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Batang"/>
              <a:buNone/>
            </a:pPr>
            <a:r>
              <a:rPr b="1" lang="sk-SK">
                <a:latin typeface="Batang"/>
                <a:ea typeface="Batang"/>
                <a:cs typeface="Batang"/>
                <a:sym typeface="Batang"/>
              </a:rPr>
              <a:t>Separation in companies</a:t>
            </a:r>
            <a:endParaRPr b="1">
              <a:latin typeface="Batang"/>
              <a:ea typeface="Batang"/>
              <a:cs typeface="Batang"/>
              <a:sym typeface="Batang"/>
            </a:endParaRPr>
          </a:p>
        </p:txBody>
      </p:sp>
      <p:sp>
        <p:nvSpPr>
          <p:cNvPr id="150" name="Google Shape;150;p11"/>
          <p:cNvSpPr txBox="1"/>
          <p:nvPr>
            <p:ph idx="1" type="body"/>
          </p:nvPr>
        </p:nvSpPr>
        <p:spPr>
          <a:xfrm>
            <a:off x="457200" y="1628800"/>
            <a:ext cx="4038600" cy="4608600"/>
          </a:xfrm>
          <a:prstGeom prst="rect">
            <a:avLst/>
          </a:prstGeom>
          <a:noFill/>
          <a:ln>
            <a:noFill/>
          </a:ln>
        </p:spPr>
        <p:txBody>
          <a:bodyPr anchorCtr="0" anchor="t" bIns="45700" lIns="91425" spcFirstLastPara="1" rIns="91425" wrap="square" tIns="45700">
            <a:normAutofit fontScale="62500" lnSpcReduction="20000"/>
          </a:bodyPr>
          <a:lstStyle/>
          <a:p>
            <a:pPr indent="-329565" lvl="0" marL="342900" rtl="0" algn="l">
              <a:spcBef>
                <a:spcPts val="0"/>
              </a:spcBef>
              <a:spcAft>
                <a:spcPts val="0"/>
              </a:spcAft>
              <a:buClr>
                <a:schemeClr val="dk1"/>
              </a:buClr>
              <a:buSzPct val="100000"/>
              <a:buChar char="•"/>
            </a:pPr>
            <a:r>
              <a:rPr lang="sk-SK">
                <a:latin typeface="Aparajita"/>
                <a:ea typeface="Aparajita"/>
                <a:cs typeface="Aparajita"/>
                <a:sym typeface="Aparajita"/>
              </a:rPr>
              <a:t>Their duty is to properly store waste in marked containers, mark it, and sort it according to the type of waste. The waste is passed on to companies, which valorize it, dispose it and process it as environmentally friendly as possible.</a:t>
            </a:r>
            <a:endParaRPr/>
          </a:p>
          <a:p>
            <a:pPr indent="-329565" lvl="0" marL="342900" rtl="0" algn="l">
              <a:spcBef>
                <a:spcPts val="392"/>
              </a:spcBef>
              <a:spcAft>
                <a:spcPts val="0"/>
              </a:spcAft>
              <a:buClr>
                <a:schemeClr val="dk1"/>
              </a:buClr>
              <a:buSzPct val="100000"/>
              <a:buChar char="•"/>
            </a:pPr>
            <a:r>
              <a:rPr lang="sk-SK">
                <a:latin typeface="Aparajita"/>
                <a:ea typeface="Aparajita"/>
                <a:cs typeface="Aparajita"/>
                <a:sym typeface="Aparajita"/>
              </a:rPr>
              <a:t>For example old machine tires or plastic are crushed and mixed together for production of asphalt.</a:t>
            </a:r>
            <a:endParaRPr/>
          </a:p>
          <a:p>
            <a:pPr indent="-329565" lvl="0" marL="342900" rtl="0" algn="l">
              <a:spcBef>
                <a:spcPts val="392"/>
              </a:spcBef>
              <a:spcAft>
                <a:spcPts val="0"/>
              </a:spcAft>
              <a:buClr>
                <a:schemeClr val="dk1"/>
              </a:buClr>
              <a:buSzPct val="100000"/>
              <a:buChar char="•"/>
            </a:pPr>
            <a:r>
              <a:rPr lang="sk-SK">
                <a:latin typeface="Aparajita"/>
                <a:ea typeface="Aparajita"/>
                <a:cs typeface="Aparajita"/>
                <a:sym typeface="Aparajita"/>
              </a:rPr>
              <a:t>Textile fents or old clothes are used, for example, in the production of textile fibers.</a:t>
            </a:r>
            <a:endParaRPr/>
          </a:p>
          <a:p>
            <a:pPr indent="0" lvl="0" marL="342900" rtl="0" algn="l">
              <a:spcBef>
                <a:spcPts val="392"/>
              </a:spcBef>
              <a:spcAft>
                <a:spcPts val="0"/>
              </a:spcAft>
              <a:buNone/>
            </a:pPr>
            <a:r>
              <a:rPr lang="sk-SK">
                <a:latin typeface="Aparajita"/>
                <a:ea typeface="Aparajita"/>
                <a:cs typeface="Aparajita"/>
                <a:sym typeface="Aparajita"/>
              </a:rPr>
              <a:t>In Krupina, many companies also have to sort waste. They have to pay fees for waste, which amount depends on the type and amount of waste.</a:t>
            </a:r>
            <a:endParaRPr/>
          </a:p>
          <a:p>
            <a:pPr indent="-218440" lvl="0" marL="342900" rtl="0" algn="l">
              <a:spcBef>
                <a:spcPts val="392"/>
              </a:spcBef>
              <a:spcAft>
                <a:spcPts val="0"/>
              </a:spcAft>
              <a:buClr>
                <a:schemeClr val="dk1"/>
              </a:buClr>
              <a:buSzPct val="100000"/>
              <a:buNone/>
            </a:pPr>
            <a:r>
              <a:t/>
            </a:r>
            <a:endParaRPr/>
          </a:p>
        </p:txBody>
      </p:sp>
      <p:sp>
        <p:nvSpPr>
          <p:cNvPr id="151" name="Google Shape;151;p11"/>
          <p:cNvSpPr txBox="1"/>
          <p:nvPr>
            <p:ph idx="2" type="body"/>
          </p:nvPr>
        </p:nvSpPr>
        <p:spPr>
          <a:xfrm>
            <a:off x="4648200" y="1628800"/>
            <a:ext cx="4038600" cy="4197600"/>
          </a:xfrm>
          <a:prstGeom prst="rect">
            <a:avLst/>
          </a:prstGeom>
          <a:noFill/>
          <a:ln>
            <a:noFill/>
          </a:ln>
        </p:spPr>
        <p:txBody>
          <a:bodyPr anchorCtr="0" anchor="t" bIns="45700" lIns="91425" spcFirstLastPara="1" rIns="91425" wrap="square" tIns="45700">
            <a:normAutofit fontScale="62500" lnSpcReduction="10000"/>
          </a:bodyPr>
          <a:lstStyle/>
          <a:p>
            <a:pPr indent="-329565" lvl="0" marL="342900" rtl="0" algn="l">
              <a:spcBef>
                <a:spcPts val="0"/>
              </a:spcBef>
              <a:spcAft>
                <a:spcPts val="0"/>
              </a:spcAft>
              <a:buClr>
                <a:schemeClr val="dk1"/>
              </a:buClr>
              <a:buSzPct val="100000"/>
              <a:buChar char="•"/>
            </a:pPr>
            <a:r>
              <a:rPr lang="sk-SK">
                <a:latin typeface="Aparajita"/>
                <a:ea typeface="Aparajita"/>
                <a:cs typeface="Aparajita"/>
                <a:sym typeface="Aparajita"/>
              </a:rPr>
              <a:t>In companies that work with wood, there is also a large amount of waste that needs to be properly stored or processed. </a:t>
            </a:r>
            <a:endParaRPr/>
          </a:p>
          <a:p>
            <a:pPr indent="-329565" lvl="0" marL="342900" rtl="0" algn="l">
              <a:spcBef>
                <a:spcPts val="392"/>
              </a:spcBef>
              <a:spcAft>
                <a:spcPts val="0"/>
              </a:spcAft>
              <a:buClr>
                <a:schemeClr val="dk1"/>
              </a:buClr>
              <a:buSzPct val="100000"/>
              <a:buChar char="•"/>
            </a:pPr>
            <a:r>
              <a:rPr lang="sk-SK">
                <a:latin typeface="Aparajita"/>
                <a:ea typeface="Aparajita"/>
                <a:cs typeface="Aparajita"/>
                <a:sym typeface="Aparajita"/>
              </a:rPr>
              <a:t>Pieces of wood that will no longer be needed in the manufacture of furniture are used for space heating or can be brought to the collection yard. </a:t>
            </a:r>
            <a:endParaRPr/>
          </a:p>
          <a:p>
            <a:pPr indent="-329565" lvl="0" marL="342900" rtl="0" algn="l">
              <a:spcBef>
                <a:spcPts val="392"/>
              </a:spcBef>
              <a:spcAft>
                <a:spcPts val="0"/>
              </a:spcAft>
              <a:buClr>
                <a:schemeClr val="dk1"/>
              </a:buClr>
              <a:buSzPct val="100000"/>
              <a:buChar char="•"/>
            </a:pPr>
            <a:r>
              <a:rPr lang="sk-SK">
                <a:latin typeface="Aparajita"/>
                <a:ea typeface="Aparajita"/>
                <a:cs typeface="Aparajita"/>
                <a:sym typeface="Aparajita"/>
              </a:rPr>
              <a:t>Chips, shavings and sawdust are thrown into containers for biowaste, or into compost.</a:t>
            </a:r>
            <a:endParaRPr/>
          </a:p>
          <a:p>
            <a:pPr indent="-329565" lvl="0" marL="342900" rtl="0" algn="l">
              <a:spcBef>
                <a:spcPts val="392"/>
              </a:spcBef>
              <a:spcAft>
                <a:spcPts val="0"/>
              </a:spcAft>
              <a:buClr>
                <a:schemeClr val="dk1"/>
              </a:buClr>
              <a:buSzPct val="100000"/>
              <a:buChar char="•"/>
            </a:pPr>
            <a:r>
              <a:rPr lang="sk-SK">
                <a:latin typeface="Aparajita"/>
                <a:ea typeface="Aparajita"/>
                <a:cs typeface="Aparajita"/>
                <a:sym typeface="Aparajita"/>
              </a:rPr>
              <a:t> Packaging in which wood always comes packed (plastic, cardboard, polystyrene) is thrown into bins designed for that.</a:t>
            </a:r>
            <a:endParaRPr/>
          </a:p>
          <a:p>
            <a:pPr indent="-218440" lvl="0" marL="342900" rtl="0" algn="l">
              <a:spcBef>
                <a:spcPts val="392"/>
              </a:spcBef>
              <a:spcAft>
                <a:spcPts val="0"/>
              </a:spcAft>
              <a:buClr>
                <a:schemeClr val="dk1"/>
              </a:buClr>
              <a:buSzPct val="100000"/>
              <a:buNone/>
            </a:pPr>
            <a:r>
              <a:t/>
            </a:r>
            <a:endParaRPr/>
          </a:p>
        </p:txBody>
      </p:sp>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1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Batang"/>
              <a:buNone/>
            </a:pPr>
            <a:r>
              <a:rPr b="1" lang="sk-SK">
                <a:latin typeface="Batang"/>
                <a:ea typeface="Batang"/>
                <a:cs typeface="Batang"/>
                <a:sym typeface="Batang"/>
              </a:rPr>
              <a:t>Separation in our city</a:t>
            </a:r>
            <a:endParaRPr b="1">
              <a:latin typeface="Batang"/>
              <a:ea typeface="Batang"/>
              <a:cs typeface="Batang"/>
              <a:sym typeface="Batang"/>
            </a:endParaRPr>
          </a:p>
        </p:txBody>
      </p:sp>
      <p:sp>
        <p:nvSpPr>
          <p:cNvPr id="157" name="Google Shape;157;p12"/>
          <p:cNvSpPr txBox="1"/>
          <p:nvPr>
            <p:ph idx="1" type="body"/>
          </p:nvPr>
        </p:nvSpPr>
        <p:spPr>
          <a:xfrm>
            <a:off x="3491875" y="1287325"/>
            <a:ext cx="5194800" cy="5248200"/>
          </a:xfrm>
          <a:prstGeom prst="rect">
            <a:avLst/>
          </a:prstGeom>
          <a:noFill/>
          <a:ln>
            <a:noFill/>
          </a:ln>
        </p:spPr>
        <p:txBody>
          <a:bodyPr anchorCtr="0" anchor="t" bIns="45700" lIns="91425" spcFirstLastPara="1" rIns="91425" wrap="square" tIns="45700">
            <a:normAutofit fontScale="47500" lnSpcReduction="20000"/>
          </a:bodyPr>
          <a:lstStyle/>
          <a:p>
            <a:pPr indent="-336278" lvl="0" marL="342900" rtl="0" algn="l">
              <a:spcBef>
                <a:spcPts val="0"/>
              </a:spcBef>
              <a:spcAft>
                <a:spcPts val="0"/>
              </a:spcAft>
              <a:buClr>
                <a:schemeClr val="dk1"/>
              </a:buClr>
              <a:buSzPct val="100000"/>
              <a:buChar char="•"/>
            </a:pPr>
            <a:r>
              <a:rPr b="1" lang="sk-SK" sz="4184">
                <a:latin typeface="Aparajita"/>
                <a:ea typeface="Aparajita"/>
                <a:cs typeface="Aparajita"/>
                <a:sym typeface="Aparajita"/>
              </a:rPr>
              <a:t>General rules of waste management</a:t>
            </a:r>
            <a:endParaRPr sz="4184">
              <a:latin typeface="Aparajita"/>
              <a:ea typeface="Aparajita"/>
              <a:cs typeface="Aparajita"/>
              <a:sym typeface="Aparajita"/>
            </a:endParaRPr>
          </a:p>
          <a:p>
            <a:pPr indent="-336278" lvl="0" marL="342900" rtl="0" algn="l">
              <a:spcBef>
                <a:spcPts val="418"/>
              </a:spcBef>
              <a:spcAft>
                <a:spcPts val="0"/>
              </a:spcAft>
              <a:buClr>
                <a:schemeClr val="dk1"/>
              </a:buClr>
              <a:buSzPct val="100000"/>
              <a:buChar char="•"/>
            </a:pPr>
            <a:r>
              <a:rPr lang="sk-SK" sz="4184">
                <a:latin typeface="Aparajita"/>
                <a:ea typeface="Aparajita"/>
                <a:cs typeface="Aparajita"/>
                <a:sym typeface="Aparajita"/>
              </a:rPr>
              <a:t> The waste collection system is declared a city system in the entire territory of the town of Krupina.</a:t>
            </a:r>
            <a:endParaRPr sz="4184"/>
          </a:p>
          <a:p>
            <a:pPr indent="-336278" lvl="0" marL="342900" rtl="0" algn="l">
              <a:spcBef>
                <a:spcPts val="418"/>
              </a:spcBef>
              <a:spcAft>
                <a:spcPts val="0"/>
              </a:spcAft>
              <a:buClr>
                <a:schemeClr val="dk1"/>
              </a:buClr>
              <a:buSzPct val="100000"/>
              <a:buChar char="•"/>
            </a:pPr>
            <a:r>
              <a:rPr lang="sk-SK" sz="4184">
                <a:latin typeface="Aparajita"/>
                <a:ea typeface="Aparajita"/>
                <a:cs typeface="Aparajita"/>
                <a:sym typeface="Aparajita"/>
              </a:rPr>
              <a:t> It is strictly forbidden to move containers from designated places</a:t>
            </a:r>
            <a:endParaRPr sz="4184"/>
          </a:p>
          <a:p>
            <a:pPr indent="-336278" lvl="0" marL="342900" rtl="0" algn="l">
              <a:spcBef>
                <a:spcPts val="418"/>
              </a:spcBef>
              <a:spcAft>
                <a:spcPts val="0"/>
              </a:spcAft>
              <a:buClr>
                <a:schemeClr val="dk1"/>
              </a:buClr>
              <a:buSzPct val="100000"/>
              <a:buChar char="•"/>
            </a:pPr>
            <a:r>
              <a:rPr lang="sk-SK" sz="4184">
                <a:latin typeface="Aparajita"/>
                <a:ea typeface="Aparajita"/>
                <a:cs typeface="Aparajita"/>
                <a:sym typeface="Aparajita"/>
              </a:rPr>
              <a:t> The city provides mass collection</a:t>
            </a:r>
            <a:endParaRPr sz="4184"/>
          </a:p>
          <a:p>
            <a:pPr indent="-336278" lvl="0" marL="342900" rtl="0" algn="l">
              <a:spcBef>
                <a:spcPts val="418"/>
              </a:spcBef>
              <a:spcAft>
                <a:spcPts val="0"/>
              </a:spcAft>
              <a:buClr>
                <a:schemeClr val="dk1"/>
              </a:buClr>
              <a:buSzPct val="100000"/>
              <a:buChar char="•"/>
            </a:pPr>
            <a:r>
              <a:rPr b="1" lang="sk-SK" sz="4184">
                <a:latin typeface="Aparajita"/>
                <a:ea typeface="Aparajita"/>
                <a:cs typeface="Aparajita"/>
                <a:sym typeface="Aparajita"/>
              </a:rPr>
              <a:t>Collection, transport and places for disposal of bulky waste</a:t>
            </a:r>
            <a:endParaRPr sz="4184">
              <a:latin typeface="Aparajita"/>
              <a:ea typeface="Aparajita"/>
              <a:cs typeface="Aparajita"/>
              <a:sym typeface="Aparajita"/>
            </a:endParaRPr>
          </a:p>
          <a:p>
            <a:pPr indent="-336278" lvl="0" marL="342900" rtl="0" algn="l">
              <a:spcBef>
                <a:spcPts val="418"/>
              </a:spcBef>
              <a:spcAft>
                <a:spcPts val="0"/>
              </a:spcAft>
              <a:buClr>
                <a:schemeClr val="dk1"/>
              </a:buClr>
              <a:buSzPct val="100000"/>
              <a:buChar char="•"/>
            </a:pPr>
            <a:r>
              <a:rPr lang="sk-SK" sz="4184">
                <a:latin typeface="Aparajita"/>
                <a:ea typeface="Aparajita"/>
                <a:cs typeface="Aparajita"/>
                <a:sym typeface="Aparajita"/>
              </a:rPr>
              <a:t> Collection and transport of bulky waste takes place at least twice a year</a:t>
            </a:r>
            <a:endParaRPr sz="4184"/>
          </a:p>
          <a:p>
            <a:pPr indent="-336278" lvl="0" marL="342900" rtl="0" algn="l">
              <a:spcBef>
                <a:spcPts val="418"/>
              </a:spcBef>
              <a:spcAft>
                <a:spcPts val="0"/>
              </a:spcAft>
              <a:buClr>
                <a:schemeClr val="dk1"/>
              </a:buClr>
              <a:buSzPct val="100000"/>
              <a:buChar char="•"/>
            </a:pPr>
            <a:r>
              <a:rPr lang="sk-SK" sz="4184">
                <a:latin typeface="Aparajita"/>
                <a:ea typeface="Aparajita"/>
                <a:cs typeface="Aparajita"/>
                <a:sym typeface="Aparajita"/>
              </a:rPr>
              <a:t> The Municipal Office shall ensure that citizens are informed well in advance of the collection of bulky waste by special notification.</a:t>
            </a:r>
            <a:endParaRPr sz="4184"/>
          </a:p>
          <a:p>
            <a:pPr indent="-336278" lvl="0" marL="342900" rtl="0" algn="l">
              <a:spcBef>
                <a:spcPts val="418"/>
              </a:spcBef>
              <a:spcAft>
                <a:spcPts val="0"/>
              </a:spcAft>
              <a:buClr>
                <a:schemeClr val="dk1"/>
              </a:buClr>
              <a:buSzPct val="100000"/>
              <a:buChar char="•"/>
            </a:pPr>
            <a:r>
              <a:rPr lang="sk-SK" sz="4184">
                <a:latin typeface="Aparajita"/>
                <a:ea typeface="Aparajita"/>
                <a:cs typeface="Aparajita"/>
                <a:sym typeface="Aparajita"/>
              </a:rPr>
              <a:t>Landfill during working hours and outside the time of organized collection of bulky waste by the city.</a:t>
            </a:r>
            <a:endParaRPr sz="4184"/>
          </a:p>
          <a:p>
            <a:pPr indent="-185420" lvl="0" marL="342900" rtl="0" algn="l">
              <a:spcBef>
                <a:spcPts val="496"/>
              </a:spcBef>
              <a:spcAft>
                <a:spcPts val="0"/>
              </a:spcAft>
              <a:buClr>
                <a:schemeClr val="dk1"/>
              </a:buClr>
              <a:buSzPct val="100000"/>
              <a:buNone/>
            </a:pPr>
            <a:r>
              <a:t/>
            </a:r>
            <a:endParaRPr/>
          </a:p>
        </p:txBody>
      </p:sp>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13"/>
          <p:cNvSpPr txBox="1"/>
          <p:nvPr>
            <p:ph type="title"/>
          </p:nvPr>
        </p:nvSpPr>
        <p:spPr>
          <a:xfrm>
            <a:off x="3957630" y="0"/>
            <a:ext cx="518637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006600"/>
              </a:buClr>
              <a:buSzPts val="4400"/>
              <a:buFont typeface="Batang"/>
              <a:buNone/>
            </a:pPr>
            <a:r>
              <a:rPr b="1" lang="sk-SK">
                <a:solidFill>
                  <a:srgbClr val="006600"/>
                </a:solidFill>
                <a:latin typeface="Batang"/>
                <a:ea typeface="Batang"/>
                <a:cs typeface="Batang"/>
                <a:sym typeface="Batang"/>
              </a:rPr>
              <a:t>Green containers</a:t>
            </a:r>
            <a:r>
              <a:rPr b="1" lang="sk-SK">
                <a:solidFill>
                  <a:srgbClr val="006600"/>
                </a:solidFill>
              </a:rPr>
              <a:t>:</a:t>
            </a:r>
            <a:endParaRPr b="1">
              <a:solidFill>
                <a:srgbClr val="006600"/>
              </a:solidFill>
            </a:endParaRPr>
          </a:p>
        </p:txBody>
      </p:sp>
      <p:sp>
        <p:nvSpPr>
          <p:cNvPr id="163" name="Google Shape;163;p13"/>
          <p:cNvSpPr txBox="1"/>
          <p:nvPr>
            <p:ph idx="2" type="body"/>
          </p:nvPr>
        </p:nvSpPr>
        <p:spPr>
          <a:xfrm>
            <a:off x="4139952" y="1340768"/>
            <a:ext cx="4608512" cy="5616624"/>
          </a:xfrm>
          <a:prstGeom prst="rect">
            <a:avLst/>
          </a:prstGeom>
          <a:noFill/>
          <a:ln>
            <a:noFill/>
          </a:ln>
        </p:spPr>
        <p:txBody>
          <a:bodyPr anchorCtr="0" anchor="t" bIns="45700" lIns="91425" spcFirstLastPara="1" rIns="91425" wrap="square" tIns="45700">
            <a:normAutofit/>
          </a:bodyPr>
          <a:lstStyle/>
          <a:p>
            <a:pPr indent="-342900" lvl="0" marL="342900" rtl="0" algn="ctr">
              <a:spcBef>
                <a:spcPts val="0"/>
              </a:spcBef>
              <a:spcAft>
                <a:spcPts val="0"/>
              </a:spcAft>
              <a:buClr>
                <a:schemeClr val="dk1"/>
              </a:buClr>
              <a:buSzPts val="3200"/>
              <a:buNone/>
            </a:pPr>
            <a:r>
              <a:rPr b="1" lang="sk-SK" sz="3200">
                <a:latin typeface="Aparajita"/>
                <a:ea typeface="Aparajita"/>
                <a:cs typeface="Aparajita"/>
                <a:sym typeface="Aparajita"/>
              </a:rPr>
              <a:t>non-returnable glass containers for beverages, glass containers, plate glass, glass shards,...</a:t>
            </a:r>
            <a:endParaRPr b="1" sz="3200">
              <a:latin typeface="Aparajita"/>
              <a:ea typeface="Aparajita"/>
              <a:cs typeface="Aparajita"/>
              <a:sym typeface="Aparajita"/>
            </a:endParaRPr>
          </a:p>
          <a:p>
            <a:pPr indent="-342900" lvl="0" marL="342900" rtl="0" algn="ctr">
              <a:spcBef>
                <a:spcPts val="640"/>
              </a:spcBef>
              <a:spcAft>
                <a:spcPts val="0"/>
              </a:spcAft>
              <a:buClr>
                <a:schemeClr val="dk1"/>
              </a:buClr>
              <a:buSzPts val="3200"/>
              <a:buNone/>
            </a:pPr>
            <a:r>
              <a:t/>
            </a:r>
            <a:endParaRPr b="1" sz="3200">
              <a:latin typeface="Aparajita"/>
              <a:ea typeface="Aparajita"/>
              <a:cs typeface="Aparajita"/>
              <a:sym typeface="Aparajita"/>
            </a:endParaRPr>
          </a:p>
          <a:p>
            <a:pPr indent="-342900" lvl="0" marL="342900" rtl="0" algn="ctr">
              <a:spcBef>
                <a:spcPts val="640"/>
              </a:spcBef>
              <a:spcAft>
                <a:spcPts val="0"/>
              </a:spcAft>
              <a:buClr>
                <a:srgbClr val="FF0000"/>
              </a:buClr>
              <a:buSzPts val="3200"/>
              <a:buNone/>
            </a:pPr>
            <a:r>
              <a:rPr b="1" lang="sk-SK" sz="3200">
                <a:solidFill>
                  <a:srgbClr val="FF0000"/>
                </a:solidFill>
                <a:latin typeface="Aparajita"/>
                <a:ea typeface="Aparajita"/>
                <a:cs typeface="Aparajita"/>
                <a:sym typeface="Aparajita"/>
              </a:rPr>
              <a:t>Do not throw!</a:t>
            </a:r>
            <a:endParaRPr/>
          </a:p>
          <a:p>
            <a:pPr indent="-342900" lvl="0" marL="342900" rtl="0" algn="ctr">
              <a:spcBef>
                <a:spcPts val="640"/>
              </a:spcBef>
              <a:spcAft>
                <a:spcPts val="0"/>
              </a:spcAft>
              <a:buClr>
                <a:schemeClr val="dk1"/>
              </a:buClr>
              <a:buSzPts val="3200"/>
              <a:buNone/>
            </a:pPr>
            <a:r>
              <a:rPr b="1" lang="sk-SK" sz="3200">
                <a:latin typeface="Aparajita"/>
                <a:ea typeface="Aparajita"/>
                <a:cs typeface="Aparajita"/>
                <a:sym typeface="Aparajita"/>
              </a:rPr>
              <a:t> porcelain, ceramics, car glass, mirrors, TV screens,...</a:t>
            </a:r>
            <a:endParaRPr b="1" sz="3200">
              <a:latin typeface="Aparajita"/>
              <a:ea typeface="Aparajita"/>
              <a:cs typeface="Aparajita"/>
              <a:sym typeface="Aparajita"/>
            </a:endParaRPr>
          </a:p>
          <a:p>
            <a:pPr indent="-165100" lvl="0" marL="342900" rtl="0" algn="l">
              <a:spcBef>
                <a:spcPts val="560"/>
              </a:spcBef>
              <a:spcAft>
                <a:spcPts val="0"/>
              </a:spcAft>
              <a:buClr>
                <a:schemeClr val="dk1"/>
              </a:buClr>
              <a:buSzPts val="2800"/>
              <a:buNone/>
            </a:pPr>
            <a:r>
              <a:t/>
            </a:r>
            <a:endParaRPr/>
          </a:p>
        </p:txBody>
      </p:sp>
      <p:pic>
        <p:nvPicPr>
          <p:cNvPr descr="1195044479image_big.jpg" id="164" name="Google Shape;164;p13"/>
          <p:cNvPicPr preferRelativeResize="0"/>
          <p:nvPr>
            <p:ph idx="1" type="body"/>
          </p:nvPr>
        </p:nvPicPr>
        <p:blipFill rotWithShape="1">
          <a:blip r:embed="rId3">
            <a:alphaModFix/>
          </a:blip>
          <a:srcRect b="0" l="0" r="0" t="0"/>
          <a:stretch/>
        </p:blipFill>
        <p:spPr>
          <a:xfrm>
            <a:off x="0" y="1071546"/>
            <a:ext cx="3857620" cy="5286412"/>
          </a:xfrm>
          <a:prstGeom prst="rect">
            <a:avLst/>
          </a:prstGeom>
          <a:noFill/>
          <a:ln>
            <a:noFill/>
          </a:ln>
        </p:spPr>
      </p:pic>
      <p:pic>
        <p:nvPicPr>
          <p:cNvPr descr="sklo" id="165" name="Google Shape;165;p13"/>
          <p:cNvPicPr preferRelativeResize="0"/>
          <p:nvPr/>
        </p:nvPicPr>
        <p:blipFill rotWithShape="1">
          <a:blip r:embed="rId4">
            <a:alphaModFix/>
          </a:blip>
          <a:srcRect b="0" l="0" r="0" t="0"/>
          <a:stretch/>
        </p:blipFill>
        <p:spPr>
          <a:xfrm>
            <a:off x="5472104" y="3933055"/>
            <a:ext cx="1944216" cy="432048"/>
          </a:xfrm>
          <a:prstGeom prst="rect">
            <a:avLst/>
          </a:prstGeom>
          <a:noFill/>
          <a:ln>
            <a:noFill/>
          </a:ln>
        </p:spPr>
      </p:pic>
      <p:sp>
        <p:nvSpPr>
          <p:cNvPr id="166" name="Google Shape;166;p13"/>
          <p:cNvSpPr/>
          <p:nvPr/>
        </p:nvSpPr>
        <p:spPr>
          <a:xfrm>
            <a:off x="827584" y="2852936"/>
            <a:ext cx="2160240" cy="360040"/>
          </a:xfrm>
          <a:prstGeom prst="rect">
            <a:avLst/>
          </a:prstGeom>
          <a:solidFill>
            <a:schemeClr val="l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67" name="Google Shape;167;p13"/>
          <p:cNvSpPr txBox="1"/>
          <p:nvPr/>
        </p:nvSpPr>
        <p:spPr>
          <a:xfrm>
            <a:off x="899592" y="2852936"/>
            <a:ext cx="2016224"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sk-SK" sz="2000" u="none" cap="none" strike="noStrike">
                <a:solidFill>
                  <a:schemeClr val="dk1"/>
                </a:solidFill>
                <a:latin typeface="Calibri"/>
                <a:ea typeface="Calibri"/>
                <a:cs typeface="Calibri"/>
                <a:sym typeface="Calibri"/>
              </a:rPr>
              <a:t>Stained glass</a:t>
            </a:r>
            <a:endParaRPr b="1" i="0" sz="2000" u="none" cap="none" strike="noStrike">
              <a:solidFill>
                <a:schemeClr val="dk1"/>
              </a:solidFill>
              <a:latin typeface="Calibri"/>
              <a:ea typeface="Calibri"/>
              <a:cs typeface="Calibri"/>
              <a:sym typeface="Calibri"/>
            </a:endParaRPr>
          </a:p>
        </p:txBody>
      </p:sp>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14"/>
          <p:cNvSpPr txBox="1"/>
          <p:nvPr>
            <p:ph type="title"/>
          </p:nvPr>
        </p:nvSpPr>
        <p:spPr>
          <a:xfrm>
            <a:off x="3995936" y="0"/>
            <a:ext cx="4686304"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rgbClr val="FFC000"/>
              </a:buClr>
              <a:buSzPct val="100000"/>
              <a:buFont typeface="Libre Franklin Black"/>
              <a:buNone/>
            </a:pPr>
            <a:r>
              <a:rPr lang="sk-SK">
                <a:solidFill>
                  <a:srgbClr val="FFC000"/>
                </a:solidFill>
                <a:latin typeface="Libre Franklin Black"/>
                <a:ea typeface="Libre Franklin Black"/>
                <a:cs typeface="Libre Franklin Black"/>
                <a:sym typeface="Libre Franklin Black"/>
              </a:rPr>
              <a:t>Yellow containers:</a:t>
            </a:r>
            <a:endParaRPr>
              <a:solidFill>
                <a:srgbClr val="FFC000"/>
              </a:solidFill>
            </a:endParaRPr>
          </a:p>
        </p:txBody>
      </p:sp>
      <p:sp>
        <p:nvSpPr>
          <p:cNvPr id="173" name="Google Shape;173;p14"/>
          <p:cNvSpPr txBox="1"/>
          <p:nvPr>
            <p:ph idx="2" type="body"/>
          </p:nvPr>
        </p:nvSpPr>
        <p:spPr>
          <a:xfrm>
            <a:off x="3857620" y="1214422"/>
            <a:ext cx="5143504" cy="5643578"/>
          </a:xfrm>
          <a:prstGeom prst="rect">
            <a:avLst/>
          </a:prstGeom>
          <a:noFill/>
          <a:ln>
            <a:noFill/>
          </a:ln>
        </p:spPr>
        <p:txBody>
          <a:bodyPr anchorCtr="0" anchor="t" bIns="45700" lIns="91425" spcFirstLastPara="1" rIns="91425" wrap="square" tIns="45700">
            <a:normAutofit/>
          </a:bodyPr>
          <a:lstStyle/>
          <a:p>
            <a:pPr indent="-342900" lvl="0" marL="342900" rtl="0" algn="ctr">
              <a:spcBef>
                <a:spcPts val="0"/>
              </a:spcBef>
              <a:spcAft>
                <a:spcPts val="0"/>
              </a:spcAft>
              <a:buClr>
                <a:schemeClr val="dk1"/>
              </a:buClr>
              <a:buSzPts val="3000"/>
              <a:buNone/>
            </a:pPr>
            <a:r>
              <a:rPr b="1" lang="sk-SK" sz="3000"/>
              <a:t> </a:t>
            </a:r>
            <a:r>
              <a:rPr b="1" lang="sk-SK" sz="3200">
                <a:latin typeface="Aparajita"/>
                <a:ea typeface="Aparajita"/>
                <a:cs typeface="Aparajita"/>
                <a:sym typeface="Aparajita"/>
              </a:rPr>
              <a:t>bottles, cups, plastic bags, foils, polystyrene </a:t>
            </a:r>
            <a:endParaRPr/>
          </a:p>
          <a:p>
            <a:pPr indent="-342900" lvl="0" marL="342900" rtl="0" algn="ctr">
              <a:spcBef>
                <a:spcPts val="640"/>
              </a:spcBef>
              <a:spcAft>
                <a:spcPts val="0"/>
              </a:spcAft>
              <a:buClr>
                <a:schemeClr val="dk1"/>
              </a:buClr>
              <a:buSzPts val="3200"/>
              <a:buNone/>
            </a:pPr>
            <a:r>
              <a:t/>
            </a:r>
            <a:endParaRPr b="1" sz="3200">
              <a:latin typeface="Aparajita"/>
              <a:ea typeface="Aparajita"/>
              <a:cs typeface="Aparajita"/>
              <a:sym typeface="Aparajita"/>
            </a:endParaRPr>
          </a:p>
          <a:p>
            <a:pPr indent="-342900" lvl="0" marL="342900" rtl="0" algn="ctr">
              <a:spcBef>
                <a:spcPts val="640"/>
              </a:spcBef>
              <a:spcAft>
                <a:spcPts val="0"/>
              </a:spcAft>
              <a:buClr>
                <a:schemeClr val="dk1"/>
              </a:buClr>
              <a:buSzPts val="3200"/>
              <a:buNone/>
            </a:pPr>
            <a:r>
              <a:t/>
            </a:r>
            <a:endParaRPr b="1" sz="3200">
              <a:latin typeface="Aparajita"/>
              <a:ea typeface="Aparajita"/>
              <a:cs typeface="Aparajita"/>
              <a:sym typeface="Aparajita"/>
            </a:endParaRPr>
          </a:p>
          <a:p>
            <a:pPr indent="-342900" lvl="0" marL="342900" rtl="0" algn="ctr">
              <a:spcBef>
                <a:spcPts val="640"/>
              </a:spcBef>
              <a:spcAft>
                <a:spcPts val="0"/>
              </a:spcAft>
              <a:buClr>
                <a:schemeClr val="dk1"/>
              </a:buClr>
              <a:buSzPts val="3200"/>
              <a:buNone/>
            </a:pPr>
            <a:r>
              <a:t/>
            </a:r>
            <a:endParaRPr b="1" sz="3200">
              <a:latin typeface="Aparajita"/>
              <a:ea typeface="Aparajita"/>
              <a:cs typeface="Aparajita"/>
              <a:sym typeface="Aparajita"/>
            </a:endParaRPr>
          </a:p>
          <a:p>
            <a:pPr indent="-342900" lvl="0" marL="342900" rtl="0" algn="ctr">
              <a:spcBef>
                <a:spcPts val="640"/>
              </a:spcBef>
              <a:spcAft>
                <a:spcPts val="0"/>
              </a:spcAft>
              <a:buClr>
                <a:srgbClr val="FF0000"/>
              </a:buClr>
              <a:buSzPts val="3200"/>
              <a:buNone/>
            </a:pPr>
            <a:r>
              <a:rPr b="1" lang="sk-SK" sz="3200">
                <a:solidFill>
                  <a:srgbClr val="FF0000"/>
                </a:solidFill>
                <a:latin typeface="Aparajita"/>
                <a:ea typeface="Aparajita"/>
                <a:cs typeface="Aparajita"/>
                <a:sym typeface="Aparajita"/>
              </a:rPr>
              <a:t>Do not throw!</a:t>
            </a:r>
            <a:br>
              <a:rPr b="1" lang="sk-SK" sz="3200">
                <a:latin typeface="Aparajita"/>
                <a:ea typeface="Aparajita"/>
                <a:cs typeface="Aparajita"/>
                <a:sym typeface="Aparajita"/>
              </a:rPr>
            </a:br>
            <a:r>
              <a:rPr b="1" lang="sk-SK" sz="3200">
                <a:latin typeface="Aparajita"/>
                <a:ea typeface="Aparajita"/>
                <a:cs typeface="Aparajita"/>
                <a:sym typeface="Aparajita"/>
              </a:rPr>
              <a:t>package from dangerous substances, for example motor oils, chemicals,...</a:t>
            </a:r>
            <a:endParaRPr b="1" sz="3200">
              <a:latin typeface="Aparajita"/>
              <a:ea typeface="Aparajita"/>
              <a:cs typeface="Aparajita"/>
              <a:sym typeface="Aparajita"/>
            </a:endParaRPr>
          </a:p>
          <a:p>
            <a:pPr indent="-165100" lvl="0" marL="342900" rtl="0" algn="l">
              <a:spcBef>
                <a:spcPts val="560"/>
              </a:spcBef>
              <a:spcAft>
                <a:spcPts val="0"/>
              </a:spcAft>
              <a:buClr>
                <a:schemeClr val="dk1"/>
              </a:buClr>
              <a:buSzPts val="2800"/>
              <a:buNone/>
            </a:pPr>
            <a:r>
              <a:t/>
            </a:r>
            <a:endParaRPr/>
          </a:p>
        </p:txBody>
      </p:sp>
      <p:pic>
        <p:nvPicPr>
          <p:cNvPr descr="1195045475image_big.jpg" id="174" name="Google Shape;174;p14"/>
          <p:cNvPicPr preferRelativeResize="0"/>
          <p:nvPr>
            <p:ph idx="1" type="body"/>
          </p:nvPr>
        </p:nvPicPr>
        <p:blipFill rotWithShape="1">
          <a:blip r:embed="rId3">
            <a:alphaModFix/>
          </a:blip>
          <a:srcRect b="0" l="5172" r="0" t="0"/>
          <a:stretch/>
        </p:blipFill>
        <p:spPr>
          <a:xfrm>
            <a:off x="251520" y="548680"/>
            <a:ext cx="3714744" cy="5357850"/>
          </a:xfrm>
          <a:prstGeom prst="rect">
            <a:avLst/>
          </a:prstGeom>
          <a:noFill/>
          <a:ln>
            <a:noFill/>
          </a:ln>
        </p:spPr>
      </p:pic>
      <p:pic>
        <p:nvPicPr>
          <p:cNvPr descr="zlte" id="175" name="Google Shape;175;p14"/>
          <p:cNvPicPr preferRelativeResize="0"/>
          <p:nvPr/>
        </p:nvPicPr>
        <p:blipFill rotWithShape="1">
          <a:blip r:embed="rId4">
            <a:alphaModFix/>
          </a:blip>
          <a:srcRect b="0" l="0" r="0" t="0"/>
          <a:stretch/>
        </p:blipFill>
        <p:spPr>
          <a:xfrm>
            <a:off x="5292080" y="2420888"/>
            <a:ext cx="2448272" cy="1296144"/>
          </a:xfrm>
          <a:prstGeom prst="rect">
            <a:avLst/>
          </a:prstGeom>
          <a:noFill/>
          <a:ln>
            <a:noFill/>
          </a:ln>
        </p:spPr>
      </p:pic>
      <p:pic>
        <p:nvPicPr>
          <p:cNvPr descr="Stackable_recycle_bin.jpg" id="176" name="Google Shape;176;p14"/>
          <p:cNvPicPr preferRelativeResize="0"/>
          <p:nvPr/>
        </p:nvPicPr>
        <p:blipFill rotWithShape="1">
          <a:blip r:embed="rId5">
            <a:alphaModFix/>
          </a:blip>
          <a:srcRect b="0" l="49604" r="0" t="50745"/>
          <a:stretch/>
        </p:blipFill>
        <p:spPr>
          <a:xfrm>
            <a:off x="2428860" y="5143512"/>
            <a:ext cx="1928826" cy="1571636"/>
          </a:xfrm>
          <a:prstGeom prst="rect">
            <a:avLst/>
          </a:prstGeom>
          <a:noFill/>
          <a:ln>
            <a:noFill/>
          </a:ln>
        </p:spPr>
      </p:pic>
      <p:sp>
        <p:nvSpPr>
          <p:cNvPr id="177" name="Google Shape;177;p14"/>
          <p:cNvSpPr/>
          <p:nvPr/>
        </p:nvSpPr>
        <p:spPr>
          <a:xfrm>
            <a:off x="971600" y="2132856"/>
            <a:ext cx="2304256" cy="504056"/>
          </a:xfrm>
          <a:prstGeom prst="rect">
            <a:avLst/>
          </a:prstGeom>
          <a:solidFill>
            <a:schemeClr val="l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78" name="Google Shape;178;p14"/>
          <p:cNvSpPr txBox="1"/>
          <p:nvPr/>
        </p:nvSpPr>
        <p:spPr>
          <a:xfrm>
            <a:off x="1547664" y="2132856"/>
            <a:ext cx="1224136"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sk-SK" sz="2400" u="none" cap="none" strike="noStrike">
                <a:solidFill>
                  <a:schemeClr val="dk1"/>
                </a:solidFill>
                <a:latin typeface="Calibri"/>
                <a:ea typeface="Calibri"/>
                <a:cs typeface="Calibri"/>
                <a:sym typeface="Calibri"/>
              </a:rPr>
              <a:t>Plastic</a:t>
            </a:r>
            <a:endParaRPr b="1" i="0" sz="2400" u="none" cap="none" strike="noStrike">
              <a:solidFill>
                <a:schemeClr val="dk1"/>
              </a:solidFill>
              <a:latin typeface="Calibri"/>
              <a:ea typeface="Calibri"/>
              <a:cs typeface="Calibri"/>
              <a:sym typeface="Calibri"/>
            </a:endParaRPr>
          </a:p>
        </p:txBody>
      </p:sp>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15"/>
          <p:cNvSpPr txBox="1"/>
          <p:nvPr>
            <p:ph type="title"/>
          </p:nvPr>
        </p:nvSpPr>
        <p:spPr>
          <a:xfrm>
            <a:off x="3886192" y="0"/>
            <a:ext cx="5257808"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0070C0"/>
              </a:buClr>
              <a:buSzPts val="4400"/>
              <a:buFont typeface="Libre Franklin Black"/>
              <a:buNone/>
            </a:pPr>
            <a:r>
              <a:rPr lang="sk-SK">
                <a:solidFill>
                  <a:srgbClr val="0070C0"/>
                </a:solidFill>
                <a:latin typeface="Libre Franklin Black"/>
                <a:ea typeface="Libre Franklin Black"/>
                <a:cs typeface="Libre Franklin Black"/>
                <a:sym typeface="Libre Franklin Black"/>
              </a:rPr>
              <a:t>Blue containers:</a:t>
            </a:r>
            <a:endParaRPr>
              <a:solidFill>
                <a:srgbClr val="0070C0"/>
              </a:solidFill>
              <a:latin typeface="Libre Franklin Black"/>
              <a:ea typeface="Libre Franklin Black"/>
              <a:cs typeface="Libre Franklin Black"/>
              <a:sym typeface="Libre Franklin Black"/>
            </a:endParaRPr>
          </a:p>
        </p:txBody>
      </p:sp>
      <p:sp>
        <p:nvSpPr>
          <p:cNvPr id="184" name="Google Shape;184;p15"/>
          <p:cNvSpPr txBox="1"/>
          <p:nvPr>
            <p:ph idx="2" type="body"/>
          </p:nvPr>
        </p:nvSpPr>
        <p:spPr>
          <a:xfrm>
            <a:off x="4000496" y="1214422"/>
            <a:ext cx="4786346" cy="5214974"/>
          </a:xfrm>
          <a:prstGeom prst="rect">
            <a:avLst/>
          </a:prstGeom>
          <a:noFill/>
          <a:ln>
            <a:noFill/>
          </a:ln>
        </p:spPr>
        <p:txBody>
          <a:bodyPr anchorCtr="0" anchor="t" bIns="45700" lIns="91425" spcFirstLastPara="1" rIns="91425" wrap="square" tIns="45700">
            <a:normAutofit/>
          </a:bodyPr>
          <a:lstStyle/>
          <a:p>
            <a:pPr indent="-342900" lvl="0" marL="342900" rtl="0" algn="ctr">
              <a:spcBef>
                <a:spcPts val="0"/>
              </a:spcBef>
              <a:spcAft>
                <a:spcPts val="0"/>
              </a:spcAft>
              <a:buClr>
                <a:schemeClr val="dk1"/>
              </a:buClr>
              <a:buSzPts val="3200"/>
              <a:buNone/>
            </a:pPr>
            <a:r>
              <a:rPr b="1" lang="sk-SK" sz="3200">
                <a:latin typeface="Aparajita"/>
                <a:ea typeface="Aparajita"/>
                <a:cs typeface="Aparajita"/>
                <a:sym typeface="Aparajita"/>
              </a:rPr>
              <a:t>newspaper, magazines, office paper, boxes, cartons,...</a:t>
            </a:r>
            <a:endParaRPr/>
          </a:p>
          <a:p>
            <a:pPr indent="-342900" lvl="0" marL="342900" rtl="0" algn="ctr">
              <a:spcBef>
                <a:spcPts val="640"/>
              </a:spcBef>
              <a:spcAft>
                <a:spcPts val="0"/>
              </a:spcAft>
              <a:buClr>
                <a:schemeClr val="dk1"/>
              </a:buClr>
              <a:buSzPts val="3200"/>
              <a:buNone/>
            </a:pPr>
            <a:r>
              <a:t/>
            </a:r>
            <a:endParaRPr sz="3200">
              <a:latin typeface="Aparajita"/>
              <a:ea typeface="Aparajita"/>
              <a:cs typeface="Aparajita"/>
              <a:sym typeface="Aparajita"/>
            </a:endParaRPr>
          </a:p>
          <a:p>
            <a:pPr indent="-342900" lvl="0" marL="342900" rtl="0" algn="ctr">
              <a:spcBef>
                <a:spcPts val="640"/>
              </a:spcBef>
              <a:spcAft>
                <a:spcPts val="0"/>
              </a:spcAft>
              <a:buClr>
                <a:schemeClr val="dk1"/>
              </a:buClr>
              <a:buSzPts val="3200"/>
              <a:buNone/>
            </a:pPr>
            <a:r>
              <a:t/>
            </a:r>
            <a:endParaRPr sz="3200">
              <a:latin typeface="Aparajita"/>
              <a:ea typeface="Aparajita"/>
              <a:cs typeface="Aparajita"/>
              <a:sym typeface="Aparajita"/>
            </a:endParaRPr>
          </a:p>
          <a:p>
            <a:pPr indent="-342900" lvl="0" marL="342900" rtl="0" algn="ctr">
              <a:spcBef>
                <a:spcPts val="640"/>
              </a:spcBef>
              <a:spcAft>
                <a:spcPts val="0"/>
              </a:spcAft>
              <a:buClr>
                <a:srgbClr val="FF0000"/>
              </a:buClr>
              <a:buSzPts val="3200"/>
              <a:buNone/>
            </a:pPr>
            <a:r>
              <a:rPr lang="sk-SK" sz="3200">
                <a:solidFill>
                  <a:srgbClr val="FF0000"/>
                </a:solidFill>
                <a:latin typeface="Aparajita"/>
                <a:ea typeface="Aparajita"/>
                <a:cs typeface="Aparajita"/>
                <a:sym typeface="Aparajita"/>
              </a:rPr>
              <a:t> </a:t>
            </a:r>
            <a:r>
              <a:rPr b="1" lang="sk-SK" sz="3200">
                <a:solidFill>
                  <a:srgbClr val="FF0000"/>
                </a:solidFill>
                <a:latin typeface="Aparajita"/>
                <a:ea typeface="Aparajita"/>
                <a:cs typeface="Aparajita"/>
                <a:sym typeface="Aparajita"/>
              </a:rPr>
              <a:t> Do not throw! </a:t>
            </a:r>
            <a:br>
              <a:rPr lang="sk-SK" sz="3200">
                <a:latin typeface="Aparajita"/>
                <a:ea typeface="Aparajita"/>
                <a:cs typeface="Aparajita"/>
                <a:sym typeface="Aparajita"/>
              </a:rPr>
            </a:br>
            <a:r>
              <a:rPr lang="sk-SK" sz="3200">
                <a:latin typeface="Aparajita"/>
                <a:ea typeface="Aparajita"/>
                <a:cs typeface="Aparajita"/>
                <a:sym typeface="Aparajita"/>
              </a:rPr>
              <a:t> </a:t>
            </a:r>
            <a:r>
              <a:rPr b="1" lang="sk-SK" sz="3200">
                <a:latin typeface="Aparajita"/>
                <a:ea typeface="Aparajita"/>
                <a:cs typeface="Aparajita"/>
                <a:sym typeface="Aparajita"/>
              </a:rPr>
              <a:t>soiled paper, used diapers and hygienic products</a:t>
            </a:r>
            <a:endParaRPr b="1" sz="3200">
              <a:latin typeface="Aparajita"/>
              <a:ea typeface="Aparajita"/>
              <a:cs typeface="Aparajita"/>
              <a:sym typeface="Aparajita"/>
            </a:endParaRPr>
          </a:p>
        </p:txBody>
      </p:sp>
      <p:pic>
        <p:nvPicPr>
          <p:cNvPr descr="1195044934image_big.jpg" id="185" name="Google Shape;185;p15"/>
          <p:cNvPicPr preferRelativeResize="0"/>
          <p:nvPr>
            <p:ph idx="1" type="body"/>
          </p:nvPr>
        </p:nvPicPr>
        <p:blipFill rotWithShape="1">
          <a:blip r:embed="rId3">
            <a:alphaModFix/>
          </a:blip>
          <a:srcRect b="0" l="0" r="0" t="0"/>
          <a:stretch/>
        </p:blipFill>
        <p:spPr>
          <a:xfrm>
            <a:off x="285720" y="428604"/>
            <a:ext cx="3571900" cy="5268931"/>
          </a:xfrm>
          <a:prstGeom prst="rect">
            <a:avLst/>
          </a:prstGeom>
          <a:noFill/>
          <a:ln>
            <a:noFill/>
          </a:ln>
        </p:spPr>
      </p:pic>
      <p:pic>
        <p:nvPicPr>
          <p:cNvPr descr="papier" id="186" name="Google Shape;186;p15"/>
          <p:cNvPicPr preferRelativeResize="0"/>
          <p:nvPr/>
        </p:nvPicPr>
        <p:blipFill rotWithShape="1">
          <a:blip r:embed="rId4">
            <a:alphaModFix/>
          </a:blip>
          <a:srcRect b="0" l="0" r="0" t="0"/>
          <a:stretch/>
        </p:blipFill>
        <p:spPr>
          <a:xfrm>
            <a:off x="5179222" y="3071817"/>
            <a:ext cx="2428892" cy="714380"/>
          </a:xfrm>
          <a:prstGeom prst="rect">
            <a:avLst/>
          </a:prstGeom>
          <a:noFill/>
          <a:ln>
            <a:noFill/>
          </a:ln>
        </p:spPr>
      </p:pic>
      <p:pic>
        <p:nvPicPr>
          <p:cNvPr descr="Stackable_recycle_bin.jpg" id="187" name="Google Shape;187;p15"/>
          <p:cNvPicPr preferRelativeResize="0"/>
          <p:nvPr/>
        </p:nvPicPr>
        <p:blipFill rotWithShape="1">
          <a:blip r:embed="rId5">
            <a:alphaModFix/>
          </a:blip>
          <a:srcRect b="0" l="0" r="48760" t="50000"/>
          <a:stretch/>
        </p:blipFill>
        <p:spPr>
          <a:xfrm>
            <a:off x="2071670" y="4929198"/>
            <a:ext cx="2286016" cy="1714512"/>
          </a:xfrm>
          <a:prstGeom prst="rect">
            <a:avLst/>
          </a:prstGeom>
          <a:noFill/>
          <a:ln>
            <a:noFill/>
          </a:ln>
        </p:spPr>
      </p:pic>
      <p:sp>
        <p:nvSpPr>
          <p:cNvPr id="188" name="Google Shape;188;p15"/>
          <p:cNvSpPr/>
          <p:nvPr/>
        </p:nvSpPr>
        <p:spPr>
          <a:xfrm>
            <a:off x="899592" y="2132856"/>
            <a:ext cx="2376264" cy="504056"/>
          </a:xfrm>
          <a:prstGeom prst="rect">
            <a:avLst/>
          </a:prstGeom>
          <a:solidFill>
            <a:schemeClr val="l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89" name="Google Shape;189;p15"/>
          <p:cNvSpPr txBox="1"/>
          <p:nvPr/>
        </p:nvSpPr>
        <p:spPr>
          <a:xfrm>
            <a:off x="1475656" y="2132856"/>
            <a:ext cx="1296144"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sk-SK" sz="2400" u="none" cap="none" strike="noStrike">
                <a:solidFill>
                  <a:schemeClr val="dk1"/>
                </a:solidFill>
                <a:latin typeface="Calibri"/>
                <a:ea typeface="Calibri"/>
                <a:cs typeface="Calibri"/>
                <a:sym typeface="Calibri"/>
              </a:rPr>
              <a:t>Paper</a:t>
            </a:r>
            <a:endParaRPr b="1" i="0" sz="2400" u="none" cap="none" strike="noStrike">
              <a:solidFill>
                <a:schemeClr val="dk1"/>
              </a:solidFill>
              <a:latin typeface="Calibri"/>
              <a:ea typeface="Calibri"/>
              <a:cs typeface="Calibri"/>
              <a:sym typeface="Calibri"/>
            </a:endParaRPr>
          </a:p>
        </p:txBody>
      </p:sp>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16"/>
          <p:cNvSpPr txBox="1"/>
          <p:nvPr>
            <p:ph type="title"/>
          </p:nvPr>
        </p:nvSpPr>
        <p:spPr>
          <a:xfrm>
            <a:off x="3529002" y="0"/>
            <a:ext cx="5614998"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0000"/>
              </a:buClr>
              <a:buSzPts val="4400"/>
              <a:buFont typeface="Libre Franklin Black"/>
              <a:buNone/>
            </a:pPr>
            <a:r>
              <a:rPr lang="sk-SK">
                <a:solidFill>
                  <a:srgbClr val="FF0000"/>
                </a:solidFill>
                <a:latin typeface="Libre Franklin Black"/>
                <a:ea typeface="Libre Franklin Black"/>
                <a:cs typeface="Libre Franklin Black"/>
                <a:sym typeface="Libre Franklin Black"/>
              </a:rPr>
              <a:t>Red containers:</a:t>
            </a:r>
            <a:endParaRPr>
              <a:solidFill>
                <a:srgbClr val="FF0000"/>
              </a:solidFill>
            </a:endParaRPr>
          </a:p>
        </p:txBody>
      </p:sp>
      <p:sp>
        <p:nvSpPr>
          <p:cNvPr id="195" name="Google Shape;195;p16"/>
          <p:cNvSpPr txBox="1"/>
          <p:nvPr>
            <p:ph idx="2" type="body"/>
          </p:nvPr>
        </p:nvSpPr>
        <p:spPr>
          <a:xfrm>
            <a:off x="3857620" y="1032222"/>
            <a:ext cx="5072100" cy="5500800"/>
          </a:xfrm>
          <a:prstGeom prst="rect">
            <a:avLst/>
          </a:prstGeom>
          <a:noFill/>
          <a:ln>
            <a:noFill/>
          </a:ln>
        </p:spPr>
        <p:txBody>
          <a:bodyPr anchorCtr="0" anchor="t" bIns="45700" lIns="91425" spcFirstLastPara="1" rIns="91425" wrap="square" tIns="45700">
            <a:normAutofit/>
          </a:bodyPr>
          <a:lstStyle/>
          <a:p>
            <a:pPr indent="-342900" lvl="0" marL="342900" rtl="0" algn="ctr">
              <a:spcBef>
                <a:spcPts val="0"/>
              </a:spcBef>
              <a:spcAft>
                <a:spcPts val="0"/>
              </a:spcAft>
              <a:buClr>
                <a:schemeClr val="dk1"/>
              </a:buClr>
              <a:buSzPts val="3200"/>
              <a:buNone/>
            </a:pPr>
            <a:r>
              <a:rPr b="1" lang="sk-SK" sz="3200">
                <a:latin typeface="Aparajita"/>
                <a:ea typeface="Aparajita"/>
                <a:cs typeface="Aparajita"/>
                <a:sym typeface="Aparajita"/>
              </a:rPr>
              <a:t>Metal covers, cans, metal products, aluminum foil </a:t>
            </a:r>
            <a:endParaRPr/>
          </a:p>
          <a:p>
            <a:pPr indent="-342900" lvl="0" marL="342900" rtl="0" algn="ctr">
              <a:spcBef>
                <a:spcPts val="640"/>
              </a:spcBef>
              <a:spcAft>
                <a:spcPts val="0"/>
              </a:spcAft>
              <a:buClr>
                <a:schemeClr val="dk1"/>
              </a:buClr>
              <a:buSzPts val="3200"/>
              <a:buNone/>
            </a:pPr>
            <a:br>
              <a:rPr lang="sk-SK" sz="3200">
                <a:latin typeface="Aparajita"/>
                <a:ea typeface="Aparajita"/>
                <a:cs typeface="Aparajita"/>
                <a:sym typeface="Aparajita"/>
              </a:rPr>
            </a:br>
            <a:r>
              <a:rPr b="1" lang="sk-SK" sz="3200">
                <a:solidFill>
                  <a:srgbClr val="FF0000"/>
                </a:solidFill>
                <a:latin typeface="Aparajita"/>
                <a:ea typeface="Aparajita"/>
                <a:cs typeface="Aparajita"/>
                <a:sym typeface="Aparajita"/>
              </a:rPr>
              <a:t> Do not throw! </a:t>
            </a:r>
            <a:br>
              <a:rPr lang="sk-SK" sz="3200">
                <a:latin typeface="Aparajita"/>
                <a:ea typeface="Aparajita"/>
                <a:cs typeface="Aparajita"/>
                <a:sym typeface="Aparajita"/>
              </a:rPr>
            </a:br>
            <a:r>
              <a:rPr b="1" lang="sk-SK" sz="3200">
                <a:latin typeface="Aparajita"/>
                <a:ea typeface="Aparajita"/>
                <a:cs typeface="Aparajita"/>
                <a:sym typeface="Aparajita"/>
              </a:rPr>
              <a:t>metal covers combined with other packaging, for example toothpaste</a:t>
            </a:r>
            <a:endParaRPr b="1" sz="3200">
              <a:latin typeface="Aparajita"/>
              <a:ea typeface="Aparajita"/>
              <a:cs typeface="Aparajita"/>
              <a:sym typeface="Aparajita"/>
            </a:endParaRPr>
          </a:p>
        </p:txBody>
      </p:sp>
      <p:pic>
        <p:nvPicPr>
          <p:cNvPr descr="1195045027image_big.jpg" id="196" name="Google Shape;196;p16"/>
          <p:cNvPicPr preferRelativeResize="0"/>
          <p:nvPr>
            <p:ph idx="1" type="body"/>
          </p:nvPr>
        </p:nvPicPr>
        <p:blipFill rotWithShape="1">
          <a:blip r:embed="rId3">
            <a:alphaModFix/>
          </a:blip>
          <a:srcRect b="0" l="8475" r="0" t="0"/>
          <a:stretch/>
        </p:blipFill>
        <p:spPr>
          <a:xfrm>
            <a:off x="357158" y="571480"/>
            <a:ext cx="3500462" cy="5357850"/>
          </a:xfrm>
          <a:prstGeom prst="rect">
            <a:avLst/>
          </a:prstGeom>
          <a:noFill/>
          <a:ln>
            <a:noFill/>
          </a:ln>
        </p:spPr>
      </p:pic>
      <p:sp>
        <p:nvSpPr>
          <p:cNvPr id="197" name="Google Shape;197;p16"/>
          <p:cNvSpPr/>
          <p:nvPr/>
        </p:nvSpPr>
        <p:spPr>
          <a:xfrm>
            <a:off x="755576" y="2204864"/>
            <a:ext cx="2520280" cy="576064"/>
          </a:xfrm>
          <a:prstGeom prst="rect">
            <a:avLst/>
          </a:prstGeom>
          <a:solidFill>
            <a:schemeClr val="l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98" name="Google Shape;198;p16"/>
          <p:cNvSpPr txBox="1"/>
          <p:nvPr/>
        </p:nvSpPr>
        <p:spPr>
          <a:xfrm>
            <a:off x="755576" y="2276872"/>
            <a:ext cx="252028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sk-SK" sz="2400" u="none" cap="none" strike="noStrike">
                <a:solidFill>
                  <a:schemeClr val="dk1"/>
                </a:solidFill>
                <a:latin typeface="Calibri"/>
                <a:ea typeface="Calibri"/>
                <a:cs typeface="Calibri"/>
                <a:sym typeface="Calibri"/>
              </a:rPr>
              <a:t>Cans</a:t>
            </a:r>
            <a:endParaRPr b="1" i="0" sz="2400" u="none" cap="none" strike="noStrike">
              <a:solidFill>
                <a:schemeClr val="dk1"/>
              </a:solidFill>
              <a:latin typeface="Calibri"/>
              <a:ea typeface="Calibri"/>
              <a:cs typeface="Calibri"/>
              <a:sym typeface="Calibri"/>
            </a:endParaRPr>
          </a:p>
        </p:txBody>
      </p:sp>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1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494429"/>
              </a:buClr>
              <a:buSzPts val="4400"/>
              <a:buFont typeface="Calibri"/>
              <a:buNone/>
            </a:pPr>
            <a:r>
              <a:rPr b="1" lang="sk-SK">
                <a:solidFill>
                  <a:srgbClr val="494429"/>
                </a:solidFill>
              </a:rPr>
              <a:t>Brown containers </a:t>
            </a:r>
            <a:endParaRPr b="1">
              <a:solidFill>
                <a:srgbClr val="494429"/>
              </a:solidFill>
            </a:endParaRPr>
          </a:p>
        </p:txBody>
      </p:sp>
      <p:sp>
        <p:nvSpPr>
          <p:cNvPr id="204" name="Google Shape;204;p17"/>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p>
            <a:pPr indent="-165100" lvl="0" marL="342900" rtl="0" algn="l">
              <a:spcBef>
                <a:spcPts val="0"/>
              </a:spcBef>
              <a:spcAft>
                <a:spcPts val="0"/>
              </a:spcAft>
              <a:buClr>
                <a:schemeClr val="dk1"/>
              </a:buClr>
              <a:buSzPts val="2800"/>
              <a:buNone/>
            </a:pPr>
            <a:r>
              <a:t/>
            </a:r>
            <a:endParaRPr/>
          </a:p>
        </p:txBody>
      </p:sp>
      <p:sp>
        <p:nvSpPr>
          <p:cNvPr id="205" name="Google Shape;205;p17"/>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2800"/>
              <a:buChar char="•"/>
            </a:pPr>
            <a:r>
              <a:rPr lang="sk-SK"/>
              <a:t> </a:t>
            </a:r>
            <a:r>
              <a:rPr lang="sk-SK">
                <a:latin typeface="Aparajita"/>
                <a:ea typeface="Aparajita"/>
                <a:cs typeface="Aparajita"/>
                <a:sym typeface="Aparajita"/>
              </a:rPr>
              <a:t>biowaste</a:t>
            </a:r>
            <a:endParaRPr>
              <a:latin typeface="Aparajita"/>
              <a:ea typeface="Aparajita"/>
              <a:cs typeface="Aparajita"/>
              <a:sym typeface="Aparajita"/>
            </a:endParaRPr>
          </a:p>
          <a:p>
            <a:pPr indent="-342900" lvl="0" marL="342900" rtl="0" algn="l">
              <a:spcBef>
                <a:spcPts val="560"/>
              </a:spcBef>
              <a:spcAft>
                <a:spcPts val="0"/>
              </a:spcAft>
              <a:buClr>
                <a:schemeClr val="dk1"/>
              </a:buClr>
              <a:buSzPts val="2800"/>
              <a:buChar char="•"/>
            </a:pPr>
            <a:r>
              <a:rPr lang="sk-SK">
                <a:latin typeface="Aparajita"/>
                <a:ea typeface="Aparajita"/>
                <a:cs typeface="Aparajita"/>
                <a:sym typeface="Aparajita"/>
              </a:rPr>
              <a:t>Belongs here: biologic degradable waste from gardens, fruit and vegetable peels, coffee and tea residues</a:t>
            </a:r>
            <a:endParaRPr>
              <a:latin typeface="Aparajita"/>
              <a:ea typeface="Aparajita"/>
              <a:cs typeface="Aparajita"/>
              <a:sym typeface="Aparajita"/>
            </a:endParaRPr>
          </a:p>
        </p:txBody>
      </p:sp>
      <p:pic>
        <p:nvPicPr>
          <p:cNvPr id="206" name="Google Shape;206;p17"/>
          <p:cNvPicPr preferRelativeResize="0"/>
          <p:nvPr/>
        </p:nvPicPr>
        <p:blipFill rotWithShape="1">
          <a:blip r:embed="rId3">
            <a:alphaModFix/>
          </a:blip>
          <a:srcRect b="0" l="0" r="0" t="0"/>
          <a:stretch/>
        </p:blipFill>
        <p:spPr>
          <a:xfrm>
            <a:off x="323528" y="1628800"/>
            <a:ext cx="4133445" cy="3306756"/>
          </a:xfrm>
          <a:prstGeom prst="rect">
            <a:avLst/>
          </a:prstGeom>
          <a:noFill/>
          <a:ln>
            <a:noFill/>
          </a:ln>
        </p:spPr>
      </p:pic>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b="1" lang="sk-SK"/>
              <a:t>Black containers</a:t>
            </a:r>
            <a:endParaRPr b="1"/>
          </a:p>
        </p:txBody>
      </p:sp>
      <p:sp>
        <p:nvSpPr>
          <p:cNvPr id="212" name="Google Shape;212;p18"/>
          <p:cNvSpPr txBox="1"/>
          <p:nvPr>
            <p:ph idx="1" type="body"/>
          </p:nvPr>
        </p:nvSpPr>
        <p:spPr>
          <a:xfrm>
            <a:off x="457200" y="1600200"/>
            <a:ext cx="4038600" cy="4526100"/>
          </a:xfrm>
          <a:prstGeom prst="rect">
            <a:avLst/>
          </a:prstGeom>
          <a:noFill/>
          <a:ln>
            <a:noFill/>
          </a:ln>
        </p:spPr>
        <p:txBody>
          <a:bodyPr anchorCtr="0" anchor="t" bIns="45700" lIns="91425" spcFirstLastPara="1" rIns="91425" wrap="square" tIns="45700">
            <a:normAutofit/>
          </a:bodyPr>
          <a:lstStyle/>
          <a:p>
            <a:pPr indent="-165100" lvl="0" marL="342900" rtl="0" algn="l">
              <a:spcBef>
                <a:spcPts val="0"/>
              </a:spcBef>
              <a:spcAft>
                <a:spcPts val="0"/>
              </a:spcAft>
              <a:buClr>
                <a:schemeClr val="dk1"/>
              </a:buClr>
              <a:buSzPts val="2800"/>
              <a:buNone/>
            </a:pPr>
            <a:r>
              <a:t/>
            </a:r>
            <a:endParaRPr/>
          </a:p>
        </p:txBody>
      </p:sp>
      <p:sp>
        <p:nvSpPr>
          <p:cNvPr id="213" name="Google Shape;213;p18"/>
          <p:cNvSpPr txBox="1"/>
          <p:nvPr>
            <p:ph idx="2" type="body"/>
          </p:nvPr>
        </p:nvSpPr>
        <p:spPr>
          <a:xfrm>
            <a:off x="4648200" y="1600200"/>
            <a:ext cx="4038600" cy="45261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2800"/>
              <a:buChar char="•"/>
            </a:pPr>
            <a:r>
              <a:rPr b="1" lang="sk-SK">
                <a:latin typeface="Aparajita"/>
                <a:ea typeface="Aparajita"/>
                <a:cs typeface="Aparajita"/>
                <a:sym typeface="Aparajita"/>
              </a:rPr>
              <a:t>Mixed municipal waste</a:t>
            </a:r>
            <a:r>
              <a:rPr lang="sk-SK">
                <a:latin typeface="Aparajita"/>
                <a:ea typeface="Aparajita"/>
                <a:cs typeface="Aparajita"/>
                <a:sym typeface="Aparajita"/>
              </a:rPr>
              <a:t>:  is unsorted waste or waste after sorting the components of municipal waste.</a:t>
            </a:r>
            <a:endParaRPr>
              <a:latin typeface="Aparajita"/>
              <a:ea typeface="Aparajita"/>
              <a:cs typeface="Aparajita"/>
              <a:sym typeface="Aparajita"/>
            </a:endParaRPr>
          </a:p>
        </p:txBody>
      </p:sp>
      <p:pic>
        <p:nvPicPr>
          <p:cNvPr id="214" name="Google Shape;214;p18"/>
          <p:cNvPicPr preferRelativeResize="0"/>
          <p:nvPr/>
        </p:nvPicPr>
        <p:blipFill rotWithShape="1">
          <a:blip r:embed="rId3">
            <a:alphaModFix/>
          </a:blip>
          <a:srcRect b="0" l="0" r="0" t="0"/>
          <a:stretch/>
        </p:blipFill>
        <p:spPr>
          <a:xfrm>
            <a:off x="539552" y="1628800"/>
            <a:ext cx="3970413" cy="3970413"/>
          </a:xfrm>
          <a:prstGeom prst="rect">
            <a:avLst/>
          </a:prstGeom>
          <a:noFill/>
          <a:ln>
            <a:noFill/>
          </a:ln>
        </p:spPr>
      </p:pic>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sk-SK"/>
              <a:t>Separation</a:t>
            </a:r>
            <a:endParaRPr/>
          </a:p>
        </p:txBody>
      </p:sp>
      <p:sp>
        <p:nvSpPr>
          <p:cNvPr id="91" name="Google Shape;91;p2"/>
          <p:cNvSpPr txBox="1"/>
          <p:nvPr>
            <p:ph idx="1" type="body"/>
          </p:nvPr>
        </p:nvSpPr>
        <p:spPr>
          <a:xfrm>
            <a:off x="3707904" y="1556792"/>
            <a:ext cx="4978896" cy="4569371"/>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2500"/>
              <a:buChar char="•"/>
            </a:pPr>
            <a:r>
              <a:rPr lang="sk-SK" sz="2500">
                <a:latin typeface="Aparajita"/>
                <a:ea typeface="Aparajita"/>
                <a:cs typeface="Aparajita"/>
                <a:sym typeface="Aparajita"/>
              </a:rPr>
              <a:t>The purpose of separation is the economic recovery of separated waste components and at the same time reducing the amount of mixed waste. </a:t>
            </a:r>
            <a:endParaRPr sz="2500">
              <a:latin typeface="Aparajita"/>
              <a:ea typeface="Aparajita"/>
              <a:cs typeface="Aparajita"/>
              <a:sym typeface="Aparajita"/>
            </a:endParaRPr>
          </a:p>
          <a:p>
            <a:pPr indent="-342900" lvl="0" marL="342900" rtl="0" algn="l">
              <a:spcBef>
                <a:spcPts val="500"/>
              </a:spcBef>
              <a:spcAft>
                <a:spcPts val="0"/>
              </a:spcAft>
              <a:buClr>
                <a:schemeClr val="dk1"/>
              </a:buClr>
              <a:buSzPts val="2500"/>
              <a:buChar char="•"/>
            </a:pPr>
            <a:r>
              <a:rPr lang="sk-SK" sz="2500">
                <a:latin typeface="Aparajita"/>
                <a:ea typeface="Aparajita"/>
                <a:cs typeface="Aparajita"/>
                <a:sym typeface="Aparajita"/>
              </a:rPr>
              <a:t>By sorting waste, people can contribute to environmental protection, which is very important to us.</a:t>
            </a:r>
            <a:endParaRPr/>
          </a:p>
          <a:p>
            <a:pPr indent="-139700" lvl="0" marL="342900" rtl="0" algn="l">
              <a:spcBef>
                <a:spcPts val="640"/>
              </a:spcBef>
              <a:spcAft>
                <a:spcPts val="0"/>
              </a:spcAft>
              <a:buClr>
                <a:schemeClr val="dk1"/>
              </a:buClr>
              <a:buSzPts val="3200"/>
              <a:buNone/>
            </a:pPr>
            <a:r>
              <a:t/>
            </a:r>
            <a:endParaRP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Batang"/>
              <a:buNone/>
            </a:pPr>
            <a:r>
              <a:rPr b="1" lang="sk-SK">
                <a:latin typeface="Batang"/>
                <a:ea typeface="Batang"/>
                <a:cs typeface="Batang"/>
                <a:sym typeface="Batang"/>
              </a:rPr>
              <a:t>Separation in Slovakia</a:t>
            </a:r>
            <a:endParaRPr b="1">
              <a:latin typeface="Batang"/>
              <a:ea typeface="Batang"/>
              <a:cs typeface="Batang"/>
              <a:sym typeface="Batang"/>
            </a:endParaRPr>
          </a:p>
        </p:txBody>
      </p:sp>
      <p:sp>
        <p:nvSpPr>
          <p:cNvPr id="97" name="Google Shape;97;p3"/>
          <p:cNvSpPr txBox="1"/>
          <p:nvPr>
            <p:ph idx="1" type="body"/>
          </p:nvPr>
        </p:nvSpPr>
        <p:spPr>
          <a:xfrm>
            <a:off x="3563888" y="1556792"/>
            <a:ext cx="5122912" cy="5040560"/>
          </a:xfrm>
          <a:prstGeom prst="rect">
            <a:avLst/>
          </a:prstGeom>
          <a:noFill/>
          <a:ln>
            <a:noFill/>
          </a:ln>
        </p:spPr>
        <p:txBody>
          <a:bodyPr anchorCtr="0" anchor="t" bIns="45700" lIns="91425" spcFirstLastPara="1" rIns="91425" wrap="square" tIns="45700">
            <a:normAutofit fontScale="85000" lnSpcReduction="20000"/>
          </a:bodyPr>
          <a:lstStyle/>
          <a:p>
            <a:pPr indent="-330073" lvl="0" marL="342900" rtl="0" algn="l">
              <a:spcBef>
                <a:spcPts val="0"/>
              </a:spcBef>
              <a:spcAft>
                <a:spcPts val="0"/>
              </a:spcAft>
              <a:buClr>
                <a:schemeClr val="dk1"/>
              </a:buClr>
              <a:buSzPct val="100000"/>
              <a:buChar char="•"/>
            </a:pPr>
            <a:r>
              <a:rPr lang="sk-SK" sz="2700">
                <a:latin typeface="Aparajita"/>
                <a:ea typeface="Aparajita"/>
                <a:cs typeface="Aparajita"/>
                <a:sym typeface="Aparajita"/>
              </a:rPr>
              <a:t>Municipal waste production in Slovakia is growing. </a:t>
            </a:r>
            <a:endParaRPr/>
          </a:p>
          <a:p>
            <a:pPr indent="-330073" lvl="0" marL="342900" rtl="0" algn="l">
              <a:spcBef>
                <a:spcPts val="499"/>
              </a:spcBef>
              <a:spcAft>
                <a:spcPts val="0"/>
              </a:spcAft>
              <a:buClr>
                <a:schemeClr val="dk1"/>
              </a:buClr>
              <a:buSzPct val="100000"/>
              <a:buChar char="•"/>
            </a:pPr>
            <a:r>
              <a:rPr lang="sk-SK" sz="2700">
                <a:latin typeface="Aparajita"/>
                <a:ea typeface="Aparajita"/>
                <a:cs typeface="Aparajita"/>
                <a:sym typeface="Aparajita"/>
              </a:rPr>
              <a:t> And it wasn't different in 2020, it was a year of pandemic, from which                     people expected the growth of waste production to slow down. </a:t>
            </a:r>
            <a:endParaRPr/>
          </a:p>
          <a:p>
            <a:pPr indent="-330073" lvl="0" marL="342900" rtl="0" algn="l">
              <a:spcBef>
                <a:spcPts val="499"/>
              </a:spcBef>
              <a:spcAft>
                <a:spcPts val="0"/>
              </a:spcAft>
              <a:buClr>
                <a:schemeClr val="dk1"/>
              </a:buClr>
              <a:buSzPct val="100000"/>
              <a:buChar char="•"/>
            </a:pPr>
            <a:r>
              <a:rPr lang="sk-SK" sz="2700">
                <a:latin typeface="Aparajita"/>
                <a:ea typeface="Aparajita"/>
                <a:cs typeface="Aparajita"/>
                <a:sym typeface="Aparajita"/>
              </a:rPr>
              <a:t>In Slovakia, more waste was produced despite the lockdown, when people spent more time at home. </a:t>
            </a:r>
            <a:endParaRPr/>
          </a:p>
          <a:p>
            <a:pPr indent="-330073" lvl="0" marL="342900" rtl="0" algn="l">
              <a:spcBef>
                <a:spcPts val="499"/>
              </a:spcBef>
              <a:spcAft>
                <a:spcPts val="0"/>
              </a:spcAft>
              <a:buClr>
                <a:schemeClr val="dk1"/>
              </a:buClr>
              <a:buSzPct val="100000"/>
              <a:buChar char="•"/>
            </a:pPr>
            <a:r>
              <a:rPr lang="sk-SK" sz="2700">
                <a:latin typeface="Aparajita"/>
                <a:ea typeface="Aparajita"/>
                <a:cs typeface="Aparajita"/>
                <a:sym typeface="Aparajita"/>
              </a:rPr>
              <a:t>In 2020, for every single person in Slovakia, there was 2.5% more municipal waste than in the record year of 2019</a:t>
            </a:r>
            <a:endParaRPr/>
          </a:p>
          <a:p>
            <a:pPr indent="-154940" lvl="0" marL="342900" rtl="0" algn="l">
              <a:spcBef>
                <a:spcPts val="592"/>
              </a:spcBef>
              <a:spcAft>
                <a:spcPts val="0"/>
              </a:spcAft>
              <a:buClr>
                <a:schemeClr val="dk1"/>
              </a:buClr>
              <a:buSzPct val="100000"/>
              <a:buNone/>
            </a:pPr>
            <a:r>
              <a:t/>
            </a:r>
            <a:endParaRP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Batang"/>
              <a:buNone/>
            </a:pPr>
            <a:r>
              <a:rPr b="1" lang="sk-SK">
                <a:latin typeface="Batang"/>
                <a:ea typeface="Batang"/>
                <a:cs typeface="Batang"/>
                <a:sym typeface="Batang"/>
              </a:rPr>
              <a:t>Separation in Slovakia</a:t>
            </a:r>
            <a:endParaRPr>
              <a:latin typeface="Batang"/>
              <a:ea typeface="Batang"/>
              <a:cs typeface="Batang"/>
              <a:sym typeface="Batang"/>
            </a:endParaRPr>
          </a:p>
        </p:txBody>
      </p:sp>
      <p:sp>
        <p:nvSpPr>
          <p:cNvPr id="103" name="Google Shape;103;p4"/>
          <p:cNvSpPr txBox="1"/>
          <p:nvPr>
            <p:ph idx="1" type="body"/>
          </p:nvPr>
        </p:nvSpPr>
        <p:spPr>
          <a:xfrm>
            <a:off x="3419872" y="1700808"/>
            <a:ext cx="5328592" cy="4997152"/>
          </a:xfrm>
          <a:prstGeom prst="rect">
            <a:avLst/>
          </a:prstGeom>
          <a:noFill/>
          <a:ln>
            <a:noFill/>
          </a:ln>
        </p:spPr>
        <p:txBody>
          <a:bodyPr anchorCtr="0" anchor="t" bIns="45700" lIns="91425" spcFirstLastPara="1" rIns="91425" wrap="square" tIns="45700">
            <a:normAutofit/>
          </a:bodyPr>
          <a:lstStyle/>
          <a:p>
            <a:pPr indent="-323850" lvl="0" marL="342900" rtl="0" algn="l">
              <a:spcBef>
                <a:spcPts val="0"/>
              </a:spcBef>
              <a:spcAft>
                <a:spcPts val="0"/>
              </a:spcAft>
              <a:buClr>
                <a:schemeClr val="dk1"/>
              </a:buClr>
              <a:buSzPts val="2600"/>
              <a:buChar char="•"/>
            </a:pPr>
            <a:r>
              <a:rPr b="1" lang="sk-SK" sz="2600">
                <a:latin typeface="Aparajita"/>
                <a:ea typeface="Aparajita"/>
                <a:cs typeface="Aparajita"/>
                <a:sym typeface="Aparajita"/>
              </a:rPr>
              <a:t>Why did waste production grow?</a:t>
            </a:r>
            <a:endParaRPr sz="2600">
              <a:latin typeface="Aparajita"/>
              <a:ea typeface="Aparajita"/>
              <a:cs typeface="Aparajita"/>
              <a:sym typeface="Aparajita"/>
            </a:endParaRPr>
          </a:p>
          <a:p>
            <a:pPr indent="-323850" lvl="0" marL="342900" rtl="0" algn="l">
              <a:spcBef>
                <a:spcPts val="500"/>
              </a:spcBef>
              <a:spcAft>
                <a:spcPts val="0"/>
              </a:spcAft>
              <a:buClr>
                <a:schemeClr val="dk1"/>
              </a:buClr>
              <a:buSzPts val="2200"/>
              <a:buChar char="•"/>
            </a:pPr>
            <a:r>
              <a:rPr lang="sk-SK" sz="2200">
                <a:latin typeface="Aparajita"/>
                <a:ea typeface="Aparajita"/>
                <a:cs typeface="Aparajita"/>
                <a:sym typeface="Aparajita"/>
              </a:rPr>
              <a:t>Despite the fact that we spend more time at home during the lockdown, we cannot avoid the generation of waste. </a:t>
            </a:r>
            <a:endParaRPr sz="2200">
              <a:latin typeface="Aparajita"/>
              <a:ea typeface="Aparajita"/>
              <a:cs typeface="Aparajita"/>
              <a:sym typeface="Aparajita"/>
            </a:endParaRPr>
          </a:p>
          <a:p>
            <a:pPr indent="-323850" lvl="0" marL="342900" rtl="0" algn="l">
              <a:spcBef>
                <a:spcPts val="500"/>
              </a:spcBef>
              <a:spcAft>
                <a:spcPts val="0"/>
              </a:spcAft>
              <a:buClr>
                <a:schemeClr val="dk1"/>
              </a:buClr>
              <a:buSzPts val="2200"/>
              <a:buChar char="•"/>
            </a:pPr>
            <a:r>
              <a:rPr lang="sk-SK" sz="2200">
                <a:latin typeface="Aparajita"/>
                <a:ea typeface="Aparajita"/>
                <a:cs typeface="Aparajita"/>
                <a:sym typeface="Aparajita"/>
              </a:rPr>
              <a:t>One example to explain the situation is the delivery of goods and meals to the doors of our homes packed in multi-layer and disposable packaging.</a:t>
            </a:r>
            <a:endParaRPr sz="2900"/>
          </a:p>
          <a:p>
            <a:pPr indent="-139700" lvl="0" marL="342900" rtl="0" algn="l">
              <a:spcBef>
                <a:spcPts val="640"/>
              </a:spcBef>
              <a:spcAft>
                <a:spcPts val="0"/>
              </a:spcAft>
              <a:buClr>
                <a:schemeClr val="dk1"/>
              </a:buClr>
              <a:buSzPts val="3200"/>
              <a:buNone/>
            </a:pPr>
            <a:r>
              <a:t/>
            </a:r>
            <a:endParaRPr/>
          </a:p>
        </p:txBody>
      </p: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Batang"/>
              <a:buNone/>
            </a:pPr>
            <a:r>
              <a:rPr b="1" lang="sk-SK">
                <a:latin typeface="Batang"/>
                <a:ea typeface="Batang"/>
                <a:cs typeface="Batang"/>
                <a:sym typeface="Batang"/>
              </a:rPr>
              <a:t>Separation in Slovakia</a:t>
            </a:r>
            <a:endParaRPr>
              <a:latin typeface="Batang"/>
              <a:ea typeface="Batang"/>
              <a:cs typeface="Batang"/>
              <a:sym typeface="Batang"/>
            </a:endParaRPr>
          </a:p>
        </p:txBody>
      </p:sp>
      <p:sp>
        <p:nvSpPr>
          <p:cNvPr id="109" name="Google Shape;109;p5"/>
          <p:cNvSpPr txBox="1"/>
          <p:nvPr>
            <p:ph idx="1" type="body"/>
          </p:nvPr>
        </p:nvSpPr>
        <p:spPr>
          <a:xfrm>
            <a:off x="3491880" y="1700808"/>
            <a:ext cx="5328592" cy="4525963"/>
          </a:xfrm>
          <a:prstGeom prst="rect">
            <a:avLst/>
          </a:prstGeom>
          <a:noFill/>
          <a:ln>
            <a:noFill/>
          </a:ln>
        </p:spPr>
        <p:txBody>
          <a:bodyPr anchorCtr="0" anchor="t" bIns="45700" lIns="91425" spcFirstLastPara="1" rIns="91425" wrap="square" tIns="45700">
            <a:normAutofit fontScale="62500" lnSpcReduction="20000"/>
          </a:bodyPr>
          <a:lstStyle/>
          <a:p>
            <a:pPr indent="-324439" lvl="0" marL="342900" rtl="0" algn="l">
              <a:spcBef>
                <a:spcPts val="0"/>
              </a:spcBef>
              <a:spcAft>
                <a:spcPts val="0"/>
              </a:spcAft>
              <a:buClr>
                <a:schemeClr val="dk1"/>
              </a:buClr>
              <a:buSzPct val="100000"/>
              <a:buChar char="•"/>
            </a:pPr>
            <a:r>
              <a:rPr b="1" lang="sk-SK" sz="3502">
                <a:latin typeface="Aparajita"/>
                <a:ea typeface="Aparajita"/>
                <a:cs typeface="Aparajita"/>
                <a:sym typeface="Aparajita"/>
              </a:rPr>
              <a:t>Most waste in the west, least in the east of Slovakia</a:t>
            </a:r>
            <a:endParaRPr b="1" sz="3502">
              <a:latin typeface="Aparajita"/>
              <a:ea typeface="Aparajita"/>
              <a:cs typeface="Aparajita"/>
              <a:sym typeface="Aparajita"/>
            </a:endParaRPr>
          </a:p>
          <a:p>
            <a:pPr indent="-324439" lvl="0" marL="342900" rtl="0" algn="l">
              <a:spcBef>
                <a:spcPts val="496"/>
              </a:spcBef>
              <a:spcAft>
                <a:spcPts val="0"/>
              </a:spcAft>
              <a:buClr>
                <a:schemeClr val="dk1"/>
              </a:buClr>
              <a:buSzPct val="100000"/>
              <a:buChar char="•"/>
            </a:pPr>
            <a:r>
              <a:rPr lang="sk-SK" sz="3502">
                <a:latin typeface="Aparajita"/>
                <a:ea typeface="Aparajita"/>
                <a:cs typeface="Aparajita"/>
                <a:sym typeface="Aparajita"/>
              </a:rPr>
              <a:t>Waste generation in 2020 was different in each region. The highest amount of waste for each person was in the Trnava, Bratislava and Nitra regions. More than 500 kg of municipal waste for year. </a:t>
            </a:r>
            <a:endParaRPr sz="3502"/>
          </a:p>
          <a:p>
            <a:pPr indent="0" lvl="0" marL="157480" rtl="0" algn="l">
              <a:spcBef>
                <a:spcPts val="496"/>
              </a:spcBef>
              <a:spcAft>
                <a:spcPts val="0"/>
              </a:spcAft>
              <a:buClr>
                <a:schemeClr val="dk1"/>
              </a:buClr>
              <a:buSzPct val="91353"/>
              <a:buNone/>
            </a:pPr>
            <a:r>
              <a:t/>
            </a:r>
            <a:endParaRPr sz="3502">
              <a:latin typeface="Aparajita"/>
              <a:ea typeface="Aparajita"/>
              <a:cs typeface="Aparajita"/>
              <a:sym typeface="Aparajita"/>
            </a:endParaRPr>
          </a:p>
          <a:p>
            <a:pPr indent="-324439" lvl="0" marL="342900" rtl="0" algn="l">
              <a:spcBef>
                <a:spcPts val="496"/>
              </a:spcBef>
              <a:spcAft>
                <a:spcPts val="0"/>
              </a:spcAft>
              <a:buClr>
                <a:schemeClr val="dk1"/>
              </a:buClr>
              <a:buSzPct val="100000"/>
              <a:buChar char="•"/>
            </a:pPr>
            <a:r>
              <a:rPr lang="sk-SK" sz="3502">
                <a:latin typeface="Aparajita"/>
                <a:ea typeface="Aparajita"/>
                <a:cs typeface="Aparajita"/>
                <a:sym typeface="Aparajita"/>
              </a:rPr>
              <a:t>The least municipal waste was created last year by people from the regions of eastern Slovakia. In the Košice region it was 363 kg and in the Prešov region 349 kg for each person .</a:t>
            </a:r>
            <a:endParaRPr sz="3502"/>
          </a:p>
          <a:p>
            <a:pPr indent="-185420" lvl="0" marL="342900" rtl="0" algn="l">
              <a:spcBef>
                <a:spcPts val="496"/>
              </a:spcBef>
              <a:spcAft>
                <a:spcPts val="0"/>
              </a:spcAft>
              <a:buClr>
                <a:schemeClr val="dk1"/>
              </a:buClr>
              <a:buSzPct val="100000"/>
              <a:buNone/>
            </a:pPr>
            <a:r>
              <a:t/>
            </a:r>
            <a:endParaRPr/>
          </a:p>
          <a:p>
            <a:pPr indent="-185420" lvl="0" marL="342900" rtl="0" algn="l">
              <a:spcBef>
                <a:spcPts val="496"/>
              </a:spcBef>
              <a:spcAft>
                <a:spcPts val="0"/>
              </a:spcAft>
              <a:buClr>
                <a:schemeClr val="dk1"/>
              </a:buClr>
              <a:buSzPct val="100000"/>
              <a:buNone/>
            </a:pPr>
            <a:r>
              <a:t/>
            </a:r>
            <a:endParaRPr b="1"/>
          </a:p>
        </p:txBody>
      </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6"/>
          <p:cNvSpPr/>
          <p:nvPr/>
        </p:nvSpPr>
        <p:spPr>
          <a:xfrm>
            <a:off x="1043600" y="1844825"/>
            <a:ext cx="6947700" cy="3879900"/>
          </a:xfrm>
          <a:prstGeom prst="rect">
            <a:avLst/>
          </a:prstGeom>
          <a:solidFill>
            <a:schemeClr val="l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5" name="Google Shape;115;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Batang"/>
              <a:buNone/>
            </a:pPr>
            <a:r>
              <a:rPr b="1" lang="sk-SK">
                <a:latin typeface="Batang"/>
                <a:ea typeface="Batang"/>
                <a:cs typeface="Batang"/>
                <a:sym typeface="Batang"/>
              </a:rPr>
              <a:t>Separation in Slovakia</a:t>
            </a:r>
            <a:endParaRPr>
              <a:latin typeface="Batang"/>
              <a:ea typeface="Batang"/>
              <a:cs typeface="Batang"/>
              <a:sym typeface="Batang"/>
            </a:endParaRPr>
          </a:p>
        </p:txBody>
      </p:sp>
      <p:graphicFrame>
        <p:nvGraphicFramePr>
          <p:cNvPr id="116" name="Google Shape;116;p6"/>
          <p:cNvGraphicFramePr/>
          <p:nvPr/>
        </p:nvGraphicFramePr>
        <p:xfrm>
          <a:off x="1043608" y="1844824"/>
          <a:ext cx="3000000" cy="3000000"/>
        </p:xfrm>
        <a:graphic>
          <a:graphicData uri="http://schemas.openxmlformats.org/drawingml/2006/table">
            <a:tbl>
              <a:tblPr>
                <a:noFill/>
                <a:tableStyleId>{1B35FB91-C6A7-4387-A851-687D5DE52A69}</a:tableStyleId>
              </a:tblPr>
              <a:tblGrid>
                <a:gridCol w="1382275"/>
                <a:gridCol w="1370125"/>
                <a:gridCol w="1370125"/>
                <a:gridCol w="1370125"/>
                <a:gridCol w="1455025"/>
              </a:tblGrid>
              <a:tr h="1139400">
                <a:tc>
                  <a:txBody>
                    <a:bodyPr/>
                    <a:lstStyle/>
                    <a:p>
                      <a:pPr indent="0" lvl="0" marL="0" marR="0" rtl="0" algn="ctr">
                        <a:lnSpc>
                          <a:spcPct val="115000"/>
                        </a:lnSpc>
                        <a:spcBef>
                          <a:spcPts val="0"/>
                        </a:spcBef>
                        <a:spcAft>
                          <a:spcPts val="0"/>
                        </a:spcAft>
                        <a:buNone/>
                      </a:pPr>
                      <a:r>
                        <a:rPr b="1" lang="sk-SK" sz="1100" u="sng" cap="none" strike="noStrike">
                          <a:solidFill>
                            <a:schemeClr val="dk1"/>
                          </a:solidFill>
                          <a:latin typeface="Batang"/>
                          <a:ea typeface="Batang"/>
                          <a:cs typeface="Batang"/>
                          <a:sym typeface="Batang"/>
                        </a:rPr>
                        <a:t>Region, year 20220</a:t>
                      </a:r>
                      <a:endParaRPr/>
                    </a:p>
                  </a:txBody>
                  <a:tcPr marT="25400" marB="25400" marR="25400" marL="254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0FF00"/>
                    </a:solidFill>
                  </a:tcPr>
                </a:tc>
                <a:tc>
                  <a:txBody>
                    <a:bodyPr/>
                    <a:lstStyle/>
                    <a:p>
                      <a:pPr indent="0" lvl="0" marL="0" marR="0" rtl="0" algn="ctr">
                        <a:lnSpc>
                          <a:spcPct val="115000"/>
                        </a:lnSpc>
                        <a:spcBef>
                          <a:spcPts val="0"/>
                        </a:spcBef>
                        <a:spcAft>
                          <a:spcPts val="0"/>
                        </a:spcAft>
                        <a:buNone/>
                      </a:pPr>
                      <a:r>
                        <a:rPr b="1" lang="sk-SK" sz="1100" u="sng" cap="none" strike="noStrike">
                          <a:solidFill>
                            <a:schemeClr val="dk1"/>
                          </a:solidFill>
                          <a:latin typeface="Batang"/>
                          <a:ea typeface="Batang"/>
                          <a:cs typeface="Batang"/>
                          <a:sym typeface="Batang"/>
                        </a:rPr>
                        <a:t>Municipal waste production in kg- person</a:t>
                      </a:r>
                      <a:endParaRPr/>
                    </a:p>
                  </a:txBody>
                  <a:tcPr marT="25400" marB="25400" marR="25400" marL="254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0FF00"/>
                    </a:solidFill>
                  </a:tcPr>
                </a:tc>
                <a:tc>
                  <a:txBody>
                    <a:bodyPr/>
                    <a:lstStyle/>
                    <a:p>
                      <a:pPr indent="0" lvl="0" marL="0" marR="0" rtl="0" algn="ctr">
                        <a:lnSpc>
                          <a:spcPct val="115000"/>
                        </a:lnSpc>
                        <a:spcBef>
                          <a:spcPts val="0"/>
                        </a:spcBef>
                        <a:spcAft>
                          <a:spcPts val="0"/>
                        </a:spcAft>
                        <a:buNone/>
                      </a:pPr>
                      <a:r>
                        <a:rPr b="1" lang="sk-SK" sz="1100" u="sng" cap="none" strike="noStrike">
                          <a:solidFill>
                            <a:schemeClr val="dk1"/>
                          </a:solidFill>
                          <a:latin typeface="Batang"/>
                          <a:ea typeface="Batang"/>
                          <a:cs typeface="Batang"/>
                          <a:sym typeface="Batang"/>
                        </a:rPr>
                        <a:t>Share of recovered municipal waste in %</a:t>
                      </a:r>
                      <a:endParaRPr/>
                    </a:p>
                  </a:txBody>
                  <a:tcPr marT="25400" marB="25400" marR="25400" marL="254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0FF00"/>
                    </a:solidFill>
                  </a:tcPr>
                </a:tc>
                <a:tc>
                  <a:txBody>
                    <a:bodyPr/>
                    <a:lstStyle/>
                    <a:p>
                      <a:pPr indent="0" lvl="0" marL="0" marR="0" rtl="0" algn="ctr">
                        <a:lnSpc>
                          <a:spcPct val="115000"/>
                        </a:lnSpc>
                        <a:spcBef>
                          <a:spcPts val="0"/>
                        </a:spcBef>
                        <a:spcAft>
                          <a:spcPts val="0"/>
                        </a:spcAft>
                        <a:buNone/>
                      </a:pPr>
                      <a:r>
                        <a:rPr b="1" lang="sk-SK" sz="1100" u="sng" cap="none" strike="noStrike">
                          <a:solidFill>
                            <a:schemeClr val="dk1"/>
                          </a:solidFill>
                          <a:latin typeface="Batang"/>
                          <a:ea typeface="Batang"/>
                          <a:cs typeface="Batang"/>
                          <a:sym typeface="Batang"/>
                        </a:rPr>
                        <a:t>Municipal waste recycling rate in %</a:t>
                      </a:r>
                      <a:endParaRPr/>
                    </a:p>
                  </a:txBody>
                  <a:tcPr marT="25400" marB="25400" marR="25400" marL="254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0FF00"/>
                    </a:solidFill>
                  </a:tcPr>
                </a:tc>
                <a:tc>
                  <a:txBody>
                    <a:bodyPr/>
                    <a:lstStyle/>
                    <a:p>
                      <a:pPr indent="0" lvl="0" marL="0" marR="0" rtl="0" algn="ctr">
                        <a:lnSpc>
                          <a:spcPct val="115000"/>
                        </a:lnSpc>
                        <a:spcBef>
                          <a:spcPts val="0"/>
                        </a:spcBef>
                        <a:spcAft>
                          <a:spcPts val="0"/>
                        </a:spcAft>
                        <a:buNone/>
                      </a:pPr>
                      <a:r>
                        <a:rPr b="1" lang="sk-SK" sz="1100" u="sng" cap="none" strike="noStrike">
                          <a:solidFill>
                            <a:schemeClr val="dk1"/>
                          </a:solidFill>
                          <a:latin typeface="Batang"/>
                          <a:ea typeface="Batang"/>
                          <a:cs typeface="Batang"/>
                          <a:sym typeface="Batang"/>
                        </a:rPr>
                        <a:t>Municipal waste recycling rate in %</a:t>
                      </a:r>
                      <a:endParaRPr/>
                    </a:p>
                  </a:txBody>
                  <a:tcPr marT="25400" marB="25400" marR="25400" marL="254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0FF00"/>
                    </a:solidFill>
                  </a:tcPr>
                </a:tc>
              </a:tr>
              <a:tr h="342575">
                <a:tc>
                  <a:txBody>
                    <a:bodyPr/>
                    <a:lstStyle/>
                    <a:p>
                      <a:pPr indent="0" lvl="0" marL="0" marR="0" rtl="0" algn="l">
                        <a:lnSpc>
                          <a:spcPct val="115000"/>
                        </a:lnSpc>
                        <a:spcBef>
                          <a:spcPts val="0"/>
                        </a:spcBef>
                        <a:spcAft>
                          <a:spcPts val="0"/>
                        </a:spcAft>
                        <a:buNone/>
                      </a:pPr>
                      <a:r>
                        <a:rPr b="1" lang="sk-SK" sz="1100" u="sng" cap="none" strike="noStrike">
                          <a:solidFill>
                            <a:schemeClr val="dk1"/>
                          </a:solidFill>
                          <a:latin typeface="Batang"/>
                          <a:ea typeface="Batang"/>
                          <a:cs typeface="Batang"/>
                          <a:sym typeface="Batang"/>
                        </a:rPr>
                        <a:t>Bratislavský</a:t>
                      </a:r>
                      <a:endParaRPr/>
                    </a:p>
                  </a:txBody>
                  <a:tcPr marT="25400" marB="25400" marR="25400" marL="254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r">
                        <a:lnSpc>
                          <a:spcPct val="115000"/>
                        </a:lnSpc>
                        <a:spcBef>
                          <a:spcPts val="0"/>
                        </a:spcBef>
                        <a:spcAft>
                          <a:spcPts val="0"/>
                        </a:spcAft>
                        <a:buNone/>
                      </a:pPr>
                      <a:r>
                        <a:rPr b="1" lang="sk-SK" sz="1100" u="sng" cap="none" strike="noStrike">
                          <a:solidFill>
                            <a:schemeClr val="dk1"/>
                          </a:solidFill>
                          <a:latin typeface="Batang"/>
                          <a:ea typeface="Batang"/>
                          <a:cs typeface="Batang"/>
                          <a:sym typeface="Batang"/>
                        </a:rPr>
                        <a:t>531</a:t>
                      </a:r>
                      <a:endParaRPr/>
                    </a:p>
                  </a:txBody>
                  <a:tcPr marT="25400" marB="25400" marR="25400" marL="254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r">
                        <a:lnSpc>
                          <a:spcPct val="115000"/>
                        </a:lnSpc>
                        <a:spcBef>
                          <a:spcPts val="0"/>
                        </a:spcBef>
                        <a:spcAft>
                          <a:spcPts val="0"/>
                        </a:spcAft>
                        <a:buNone/>
                      </a:pPr>
                      <a:r>
                        <a:rPr b="1" lang="sk-SK" sz="1100" u="sng" cap="none" strike="noStrike">
                          <a:solidFill>
                            <a:schemeClr val="dk1"/>
                          </a:solidFill>
                          <a:latin typeface="Batang"/>
                          <a:ea typeface="Batang"/>
                          <a:cs typeface="Batang"/>
                          <a:sym typeface="Batang"/>
                        </a:rPr>
                        <a:t>73,45</a:t>
                      </a:r>
                      <a:endParaRPr/>
                    </a:p>
                  </a:txBody>
                  <a:tcPr marT="25400" marB="25400" marR="25400" marL="254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r">
                        <a:lnSpc>
                          <a:spcPct val="115000"/>
                        </a:lnSpc>
                        <a:spcBef>
                          <a:spcPts val="0"/>
                        </a:spcBef>
                        <a:spcAft>
                          <a:spcPts val="0"/>
                        </a:spcAft>
                        <a:buNone/>
                      </a:pPr>
                      <a:r>
                        <a:rPr b="1" lang="sk-SK" sz="1100" u="sng" cap="none" strike="noStrike">
                          <a:solidFill>
                            <a:schemeClr val="dk1"/>
                          </a:solidFill>
                          <a:latin typeface="Batang"/>
                          <a:ea typeface="Batang"/>
                          <a:cs typeface="Batang"/>
                          <a:sym typeface="Batang"/>
                        </a:rPr>
                        <a:t>43,71</a:t>
                      </a:r>
                      <a:endParaRPr/>
                    </a:p>
                  </a:txBody>
                  <a:tcPr marT="25400" marB="25400" marR="25400" marL="254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r">
                        <a:lnSpc>
                          <a:spcPct val="115000"/>
                        </a:lnSpc>
                        <a:spcBef>
                          <a:spcPts val="0"/>
                        </a:spcBef>
                        <a:spcAft>
                          <a:spcPts val="0"/>
                        </a:spcAft>
                        <a:buNone/>
                      </a:pPr>
                      <a:r>
                        <a:rPr b="1" lang="sk-SK" sz="1100" u="sng" cap="none" strike="noStrike">
                          <a:solidFill>
                            <a:schemeClr val="dk1"/>
                          </a:solidFill>
                          <a:latin typeface="Batang"/>
                          <a:ea typeface="Batang"/>
                          <a:cs typeface="Batang"/>
                          <a:sym typeface="Batang"/>
                        </a:rPr>
                        <a:t>25,51</a:t>
                      </a:r>
                      <a:endParaRPr/>
                    </a:p>
                  </a:txBody>
                  <a:tcPr marT="25400" marB="25400" marR="25400" marL="254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42575">
                <a:tc>
                  <a:txBody>
                    <a:bodyPr/>
                    <a:lstStyle/>
                    <a:p>
                      <a:pPr indent="0" lvl="0" marL="0" marR="0" rtl="0" algn="l">
                        <a:lnSpc>
                          <a:spcPct val="115000"/>
                        </a:lnSpc>
                        <a:spcBef>
                          <a:spcPts val="0"/>
                        </a:spcBef>
                        <a:spcAft>
                          <a:spcPts val="0"/>
                        </a:spcAft>
                        <a:buNone/>
                      </a:pPr>
                      <a:r>
                        <a:rPr b="1" lang="sk-SK" sz="1100" u="sng" cap="none" strike="noStrike">
                          <a:solidFill>
                            <a:schemeClr val="dk1"/>
                          </a:solidFill>
                          <a:latin typeface="Batang"/>
                          <a:ea typeface="Batang"/>
                          <a:cs typeface="Batang"/>
                          <a:sym typeface="Batang"/>
                        </a:rPr>
                        <a:t>Trnavský</a:t>
                      </a:r>
                      <a:endParaRPr/>
                    </a:p>
                  </a:txBody>
                  <a:tcPr marT="25400" marB="25400" marR="25400" marL="254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r">
                        <a:lnSpc>
                          <a:spcPct val="115000"/>
                        </a:lnSpc>
                        <a:spcBef>
                          <a:spcPts val="0"/>
                        </a:spcBef>
                        <a:spcAft>
                          <a:spcPts val="0"/>
                        </a:spcAft>
                        <a:buNone/>
                      </a:pPr>
                      <a:r>
                        <a:rPr b="1" lang="sk-SK" sz="1100" u="sng" cap="none" strike="noStrike">
                          <a:solidFill>
                            <a:schemeClr val="dk1"/>
                          </a:solidFill>
                          <a:latin typeface="Batang"/>
                          <a:ea typeface="Batang"/>
                          <a:cs typeface="Batang"/>
                          <a:sym typeface="Batang"/>
                        </a:rPr>
                        <a:t>584</a:t>
                      </a:r>
                      <a:endParaRPr/>
                    </a:p>
                  </a:txBody>
                  <a:tcPr marT="25400" marB="25400" marR="25400" marL="254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r">
                        <a:lnSpc>
                          <a:spcPct val="115000"/>
                        </a:lnSpc>
                        <a:spcBef>
                          <a:spcPts val="0"/>
                        </a:spcBef>
                        <a:spcAft>
                          <a:spcPts val="0"/>
                        </a:spcAft>
                        <a:buNone/>
                      </a:pPr>
                      <a:r>
                        <a:rPr b="1" lang="sk-SK" sz="1100" u="sng" cap="none" strike="noStrike">
                          <a:solidFill>
                            <a:schemeClr val="dk1"/>
                          </a:solidFill>
                          <a:latin typeface="Batang"/>
                          <a:ea typeface="Batang"/>
                          <a:cs typeface="Batang"/>
                          <a:sym typeface="Batang"/>
                        </a:rPr>
                        <a:t>47,25</a:t>
                      </a:r>
                      <a:endParaRPr/>
                    </a:p>
                  </a:txBody>
                  <a:tcPr marT="25400" marB="25400" marR="25400" marL="254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r">
                        <a:lnSpc>
                          <a:spcPct val="115000"/>
                        </a:lnSpc>
                        <a:spcBef>
                          <a:spcPts val="0"/>
                        </a:spcBef>
                        <a:spcAft>
                          <a:spcPts val="0"/>
                        </a:spcAft>
                        <a:buNone/>
                      </a:pPr>
                      <a:r>
                        <a:rPr b="1" lang="sk-SK" sz="1100" u="sng" cap="none" strike="noStrike">
                          <a:solidFill>
                            <a:schemeClr val="dk1"/>
                          </a:solidFill>
                          <a:latin typeface="Batang"/>
                          <a:ea typeface="Batang"/>
                          <a:cs typeface="Batang"/>
                          <a:sym typeface="Batang"/>
                        </a:rPr>
                        <a:t>47,22</a:t>
                      </a:r>
                      <a:endParaRPr/>
                    </a:p>
                  </a:txBody>
                  <a:tcPr marT="25400" marB="25400" marR="25400" marL="254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r">
                        <a:lnSpc>
                          <a:spcPct val="115000"/>
                        </a:lnSpc>
                        <a:spcBef>
                          <a:spcPts val="0"/>
                        </a:spcBef>
                        <a:spcAft>
                          <a:spcPts val="0"/>
                        </a:spcAft>
                        <a:buNone/>
                      </a:pPr>
                      <a:r>
                        <a:rPr b="1" lang="sk-SK" sz="1100" u="sng" cap="none" strike="noStrike">
                          <a:solidFill>
                            <a:schemeClr val="dk1"/>
                          </a:solidFill>
                          <a:latin typeface="Batang"/>
                          <a:ea typeface="Batang"/>
                          <a:cs typeface="Batang"/>
                          <a:sym typeface="Batang"/>
                        </a:rPr>
                        <a:t>52,73</a:t>
                      </a:r>
                      <a:endParaRPr/>
                    </a:p>
                  </a:txBody>
                  <a:tcPr marT="25400" marB="25400" marR="25400" marL="254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42575">
                <a:tc>
                  <a:txBody>
                    <a:bodyPr/>
                    <a:lstStyle/>
                    <a:p>
                      <a:pPr indent="0" lvl="0" marL="0" marR="0" rtl="0" algn="l">
                        <a:lnSpc>
                          <a:spcPct val="115000"/>
                        </a:lnSpc>
                        <a:spcBef>
                          <a:spcPts val="0"/>
                        </a:spcBef>
                        <a:spcAft>
                          <a:spcPts val="0"/>
                        </a:spcAft>
                        <a:buNone/>
                      </a:pPr>
                      <a:r>
                        <a:rPr b="1" lang="sk-SK" sz="1100" u="sng" cap="none" strike="noStrike">
                          <a:solidFill>
                            <a:schemeClr val="dk1"/>
                          </a:solidFill>
                          <a:latin typeface="Batang"/>
                          <a:ea typeface="Batang"/>
                          <a:cs typeface="Batang"/>
                          <a:sym typeface="Batang"/>
                        </a:rPr>
                        <a:t>Trenčiansky</a:t>
                      </a:r>
                      <a:endParaRPr/>
                    </a:p>
                  </a:txBody>
                  <a:tcPr marT="25400" marB="25400" marR="25400" marL="254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r">
                        <a:lnSpc>
                          <a:spcPct val="115000"/>
                        </a:lnSpc>
                        <a:spcBef>
                          <a:spcPts val="0"/>
                        </a:spcBef>
                        <a:spcAft>
                          <a:spcPts val="0"/>
                        </a:spcAft>
                        <a:buNone/>
                      </a:pPr>
                      <a:r>
                        <a:rPr b="1" lang="sk-SK" sz="1100" u="sng" cap="none" strike="noStrike">
                          <a:solidFill>
                            <a:schemeClr val="dk1"/>
                          </a:solidFill>
                          <a:latin typeface="Batang"/>
                          <a:ea typeface="Batang"/>
                          <a:cs typeface="Batang"/>
                          <a:sym typeface="Batang"/>
                        </a:rPr>
                        <a:t>431</a:t>
                      </a:r>
                      <a:endParaRPr/>
                    </a:p>
                  </a:txBody>
                  <a:tcPr marT="25400" marB="25400" marR="25400" marL="254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r">
                        <a:lnSpc>
                          <a:spcPct val="115000"/>
                        </a:lnSpc>
                        <a:spcBef>
                          <a:spcPts val="0"/>
                        </a:spcBef>
                        <a:spcAft>
                          <a:spcPts val="0"/>
                        </a:spcAft>
                        <a:buNone/>
                      </a:pPr>
                      <a:r>
                        <a:rPr b="1" lang="sk-SK" sz="1100" u="sng" cap="none" strike="noStrike">
                          <a:solidFill>
                            <a:schemeClr val="dk1"/>
                          </a:solidFill>
                          <a:latin typeface="Batang"/>
                          <a:ea typeface="Batang"/>
                          <a:cs typeface="Batang"/>
                          <a:sym typeface="Batang"/>
                        </a:rPr>
                        <a:t>42,65</a:t>
                      </a:r>
                      <a:endParaRPr/>
                    </a:p>
                  </a:txBody>
                  <a:tcPr marT="25400" marB="25400" marR="25400" marL="254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r">
                        <a:lnSpc>
                          <a:spcPct val="115000"/>
                        </a:lnSpc>
                        <a:spcBef>
                          <a:spcPts val="0"/>
                        </a:spcBef>
                        <a:spcAft>
                          <a:spcPts val="0"/>
                        </a:spcAft>
                        <a:buNone/>
                      </a:pPr>
                      <a:r>
                        <a:rPr b="1" lang="sk-SK" sz="1100" u="sng" cap="none" strike="noStrike">
                          <a:solidFill>
                            <a:schemeClr val="dk1"/>
                          </a:solidFill>
                          <a:latin typeface="Batang"/>
                          <a:ea typeface="Batang"/>
                          <a:cs typeface="Batang"/>
                          <a:sym typeface="Batang"/>
                        </a:rPr>
                        <a:t>42,45</a:t>
                      </a:r>
                      <a:endParaRPr/>
                    </a:p>
                  </a:txBody>
                  <a:tcPr marT="25400" marB="25400" marR="25400" marL="254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r">
                        <a:lnSpc>
                          <a:spcPct val="115000"/>
                        </a:lnSpc>
                        <a:spcBef>
                          <a:spcPts val="0"/>
                        </a:spcBef>
                        <a:spcAft>
                          <a:spcPts val="0"/>
                        </a:spcAft>
                        <a:buNone/>
                      </a:pPr>
                      <a:r>
                        <a:rPr b="1" lang="sk-SK" sz="1100" u="sng" cap="none" strike="noStrike">
                          <a:solidFill>
                            <a:schemeClr val="dk1"/>
                          </a:solidFill>
                          <a:latin typeface="Batang"/>
                          <a:ea typeface="Batang"/>
                          <a:cs typeface="Batang"/>
                          <a:sym typeface="Batang"/>
                        </a:rPr>
                        <a:t>57,33</a:t>
                      </a:r>
                      <a:endParaRPr/>
                    </a:p>
                  </a:txBody>
                  <a:tcPr marT="25400" marB="25400" marR="25400" marL="254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42575">
                <a:tc>
                  <a:txBody>
                    <a:bodyPr/>
                    <a:lstStyle/>
                    <a:p>
                      <a:pPr indent="0" lvl="0" marL="0" marR="0" rtl="0" algn="l">
                        <a:lnSpc>
                          <a:spcPct val="115000"/>
                        </a:lnSpc>
                        <a:spcBef>
                          <a:spcPts val="0"/>
                        </a:spcBef>
                        <a:spcAft>
                          <a:spcPts val="0"/>
                        </a:spcAft>
                        <a:buNone/>
                      </a:pPr>
                      <a:r>
                        <a:rPr b="1" lang="sk-SK" sz="1100" u="sng" cap="none" strike="noStrike">
                          <a:solidFill>
                            <a:schemeClr val="dk1"/>
                          </a:solidFill>
                          <a:latin typeface="Batang"/>
                          <a:ea typeface="Batang"/>
                          <a:cs typeface="Batang"/>
                          <a:sym typeface="Batang"/>
                        </a:rPr>
                        <a:t>Nitriansky</a:t>
                      </a:r>
                      <a:endParaRPr/>
                    </a:p>
                  </a:txBody>
                  <a:tcPr marT="25400" marB="25400" marR="25400" marL="254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r">
                        <a:lnSpc>
                          <a:spcPct val="115000"/>
                        </a:lnSpc>
                        <a:spcBef>
                          <a:spcPts val="0"/>
                        </a:spcBef>
                        <a:spcAft>
                          <a:spcPts val="0"/>
                        </a:spcAft>
                        <a:buNone/>
                      </a:pPr>
                      <a:r>
                        <a:rPr b="1" lang="sk-SK" sz="1100" u="sng" cap="none" strike="noStrike">
                          <a:solidFill>
                            <a:schemeClr val="dk1"/>
                          </a:solidFill>
                          <a:latin typeface="Batang"/>
                          <a:ea typeface="Batang"/>
                          <a:cs typeface="Batang"/>
                          <a:sym typeface="Batang"/>
                        </a:rPr>
                        <a:t>521</a:t>
                      </a:r>
                      <a:endParaRPr/>
                    </a:p>
                  </a:txBody>
                  <a:tcPr marT="25400" marB="25400" marR="25400" marL="254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r">
                        <a:lnSpc>
                          <a:spcPct val="115000"/>
                        </a:lnSpc>
                        <a:spcBef>
                          <a:spcPts val="0"/>
                        </a:spcBef>
                        <a:spcAft>
                          <a:spcPts val="0"/>
                        </a:spcAft>
                        <a:buNone/>
                      </a:pPr>
                      <a:r>
                        <a:rPr b="1" lang="sk-SK" sz="1100" u="sng" cap="none" strike="noStrike">
                          <a:solidFill>
                            <a:schemeClr val="dk1"/>
                          </a:solidFill>
                          <a:latin typeface="Batang"/>
                          <a:ea typeface="Batang"/>
                          <a:cs typeface="Batang"/>
                          <a:sym typeface="Batang"/>
                        </a:rPr>
                        <a:t>44,71</a:t>
                      </a:r>
                      <a:endParaRPr/>
                    </a:p>
                  </a:txBody>
                  <a:tcPr marT="25400" marB="25400" marR="25400" marL="254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r">
                        <a:lnSpc>
                          <a:spcPct val="115000"/>
                        </a:lnSpc>
                        <a:spcBef>
                          <a:spcPts val="0"/>
                        </a:spcBef>
                        <a:spcAft>
                          <a:spcPts val="0"/>
                        </a:spcAft>
                        <a:buNone/>
                      </a:pPr>
                      <a:r>
                        <a:rPr b="1" lang="sk-SK" sz="1100" u="sng" cap="none" strike="noStrike">
                          <a:solidFill>
                            <a:schemeClr val="dk1"/>
                          </a:solidFill>
                          <a:latin typeface="Batang"/>
                          <a:ea typeface="Batang"/>
                          <a:cs typeface="Batang"/>
                          <a:sym typeface="Batang"/>
                        </a:rPr>
                        <a:t>44,69</a:t>
                      </a:r>
                      <a:endParaRPr/>
                    </a:p>
                  </a:txBody>
                  <a:tcPr marT="25400" marB="25400" marR="25400" marL="254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r">
                        <a:lnSpc>
                          <a:spcPct val="115000"/>
                        </a:lnSpc>
                        <a:spcBef>
                          <a:spcPts val="0"/>
                        </a:spcBef>
                        <a:spcAft>
                          <a:spcPts val="0"/>
                        </a:spcAft>
                        <a:buNone/>
                      </a:pPr>
                      <a:r>
                        <a:rPr b="1" lang="sk-SK" sz="1100" u="sng" cap="none" strike="noStrike">
                          <a:solidFill>
                            <a:schemeClr val="dk1"/>
                          </a:solidFill>
                          <a:latin typeface="Batang"/>
                          <a:ea typeface="Batang"/>
                          <a:cs typeface="Batang"/>
                          <a:sym typeface="Batang"/>
                        </a:rPr>
                        <a:t>55,25</a:t>
                      </a:r>
                      <a:endParaRPr/>
                    </a:p>
                  </a:txBody>
                  <a:tcPr marT="25400" marB="25400" marR="25400" marL="254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42575">
                <a:tc>
                  <a:txBody>
                    <a:bodyPr/>
                    <a:lstStyle/>
                    <a:p>
                      <a:pPr indent="0" lvl="0" marL="0" marR="0" rtl="0" algn="l">
                        <a:lnSpc>
                          <a:spcPct val="115000"/>
                        </a:lnSpc>
                        <a:spcBef>
                          <a:spcPts val="0"/>
                        </a:spcBef>
                        <a:spcAft>
                          <a:spcPts val="0"/>
                        </a:spcAft>
                        <a:buNone/>
                      </a:pPr>
                      <a:r>
                        <a:rPr b="1" lang="sk-SK" sz="1100" u="sng" cap="none" strike="noStrike">
                          <a:solidFill>
                            <a:schemeClr val="dk1"/>
                          </a:solidFill>
                          <a:latin typeface="Batang"/>
                          <a:ea typeface="Batang"/>
                          <a:cs typeface="Batang"/>
                          <a:sym typeface="Batang"/>
                        </a:rPr>
                        <a:t>Žilinský</a:t>
                      </a:r>
                      <a:endParaRPr/>
                    </a:p>
                  </a:txBody>
                  <a:tcPr marT="25400" marB="25400" marR="25400" marL="254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r">
                        <a:lnSpc>
                          <a:spcPct val="115000"/>
                        </a:lnSpc>
                        <a:spcBef>
                          <a:spcPts val="0"/>
                        </a:spcBef>
                        <a:spcAft>
                          <a:spcPts val="0"/>
                        </a:spcAft>
                        <a:buNone/>
                      </a:pPr>
                      <a:r>
                        <a:rPr b="1" lang="sk-SK" sz="1100" u="sng" cap="none" strike="noStrike">
                          <a:solidFill>
                            <a:schemeClr val="dk1"/>
                          </a:solidFill>
                          <a:latin typeface="Batang"/>
                          <a:ea typeface="Batang"/>
                          <a:cs typeface="Batang"/>
                          <a:sym typeface="Batang"/>
                        </a:rPr>
                        <a:t>452</a:t>
                      </a:r>
                      <a:endParaRPr/>
                    </a:p>
                  </a:txBody>
                  <a:tcPr marT="25400" marB="25400" marR="25400" marL="254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r">
                        <a:lnSpc>
                          <a:spcPct val="115000"/>
                        </a:lnSpc>
                        <a:spcBef>
                          <a:spcPts val="0"/>
                        </a:spcBef>
                        <a:spcAft>
                          <a:spcPts val="0"/>
                        </a:spcAft>
                        <a:buNone/>
                      </a:pPr>
                      <a:r>
                        <a:rPr b="1" lang="sk-SK" sz="1100" u="sng" cap="none" strike="noStrike">
                          <a:solidFill>
                            <a:schemeClr val="dk1"/>
                          </a:solidFill>
                          <a:latin typeface="Batang"/>
                          <a:ea typeface="Batang"/>
                          <a:cs typeface="Batang"/>
                          <a:sym typeface="Batang"/>
                        </a:rPr>
                        <a:t>45,73</a:t>
                      </a:r>
                      <a:endParaRPr/>
                    </a:p>
                  </a:txBody>
                  <a:tcPr marT="25400" marB="25400" marR="25400" marL="254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r">
                        <a:lnSpc>
                          <a:spcPct val="115000"/>
                        </a:lnSpc>
                        <a:spcBef>
                          <a:spcPts val="0"/>
                        </a:spcBef>
                        <a:spcAft>
                          <a:spcPts val="0"/>
                        </a:spcAft>
                        <a:buNone/>
                      </a:pPr>
                      <a:r>
                        <a:rPr b="1" lang="sk-SK" sz="1100" u="sng" cap="none" strike="noStrike">
                          <a:solidFill>
                            <a:schemeClr val="dk1"/>
                          </a:solidFill>
                          <a:latin typeface="Batang"/>
                          <a:ea typeface="Batang"/>
                          <a:cs typeface="Batang"/>
                          <a:sym typeface="Batang"/>
                        </a:rPr>
                        <a:t>45,53</a:t>
                      </a:r>
                      <a:endParaRPr/>
                    </a:p>
                  </a:txBody>
                  <a:tcPr marT="25400" marB="25400" marR="25400" marL="254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r">
                        <a:lnSpc>
                          <a:spcPct val="115000"/>
                        </a:lnSpc>
                        <a:spcBef>
                          <a:spcPts val="0"/>
                        </a:spcBef>
                        <a:spcAft>
                          <a:spcPts val="0"/>
                        </a:spcAft>
                        <a:buNone/>
                      </a:pPr>
                      <a:r>
                        <a:rPr b="1" lang="sk-SK" sz="1100" u="sng" cap="none" strike="noStrike">
                          <a:solidFill>
                            <a:schemeClr val="dk1"/>
                          </a:solidFill>
                          <a:latin typeface="Batang"/>
                          <a:ea typeface="Batang"/>
                          <a:cs typeface="Batang"/>
                          <a:sym typeface="Batang"/>
                        </a:rPr>
                        <a:t>54,27</a:t>
                      </a:r>
                      <a:endParaRPr/>
                    </a:p>
                  </a:txBody>
                  <a:tcPr marT="25400" marB="25400" marR="25400" marL="254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42575">
                <a:tc>
                  <a:txBody>
                    <a:bodyPr/>
                    <a:lstStyle/>
                    <a:p>
                      <a:pPr indent="0" lvl="0" marL="0" marR="0" rtl="0" algn="l">
                        <a:lnSpc>
                          <a:spcPct val="115000"/>
                        </a:lnSpc>
                        <a:spcBef>
                          <a:spcPts val="0"/>
                        </a:spcBef>
                        <a:spcAft>
                          <a:spcPts val="0"/>
                        </a:spcAft>
                        <a:buNone/>
                      </a:pPr>
                      <a:r>
                        <a:rPr b="1" lang="sk-SK" sz="1100" u="sng" cap="none" strike="noStrike">
                          <a:solidFill>
                            <a:schemeClr val="dk1"/>
                          </a:solidFill>
                          <a:latin typeface="Batang"/>
                          <a:ea typeface="Batang"/>
                          <a:cs typeface="Batang"/>
                          <a:sym typeface="Batang"/>
                        </a:rPr>
                        <a:t>Banskobystrický</a:t>
                      </a:r>
                      <a:endParaRPr/>
                    </a:p>
                  </a:txBody>
                  <a:tcPr marT="25400" marB="25400" marR="25400" marL="254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r">
                        <a:lnSpc>
                          <a:spcPct val="115000"/>
                        </a:lnSpc>
                        <a:spcBef>
                          <a:spcPts val="0"/>
                        </a:spcBef>
                        <a:spcAft>
                          <a:spcPts val="0"/>
                        </a:spcAft>
                        <a:buNone/>
                      </a:pPr>
                      <a:r>
                        <a:rPr b="1" lang="sk-SK" sz="1100" u="sng" cap="none" strike="noStrike">
                          <a:solidFill>
                            <a:schemeClr val="dk1"/>
                          </a:solidFill>
                          <a:latin typeface="Batang"/>
                          <a:ea typeface="Batang"/>
                          <a:cs typeface="Batang"/>
                          <a:sym typeface="Batang"/>
                        </a:rPr>
                        <a:t>392</a:t>
                      </a:r>
                      <a:endParaRPr/>
                    </a:p>
                  </a:txBody>
                  <a:tcPr marT="25400" marB="25400" marR="25400" marL="254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r">
                        <a:lnSpc>
                          <a:spcPct val="115000"/>
                        </a:lnSpc>
                        <a:spcBef>
                          <a:spcPts val="0"/>
                        </a:spcBef>
                        <a:spcAft>
                          <a:spcPts val="0"/>
                        </a:spcAft>
                        <a:buNone/>
                      </a:pPr>
                      <a:r>
                        <a:rPr b="1" lang="sk-SK" sz="1100" u="sng" cap="none" strike="noStrike">
                          <a:solidFill>
                            <a:schemeClr val="dk1"/>
                          </a:solidFill>
                          <a:latin typeface="Batang"/>
                          <a:ea typeface="Batang"/>
                          <a:cs typeface="Batang"/>
                          <a:sym typeface="Batang"/>
                        </a:rPr>
                        <a:t>43,46</a:t>
                      </a:r>
                      <a:endParaRPr/>
                    </a:p>
                  </a:txBody>
                  <a:tcPr marT="25400" marB="25400" marR="25400" marL="254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r">
                        <a:lnSpc>
                          <a:spcPct val="115000"/>
                        </a:lnSpc>
                        <a:spcBef>
                          <a:spcPts val="0"/>
                        </a:spcBef>
                        <a:spcAft>
                          <a:spcPts val="0"/>
                        </a:spcAft>
                        <a:buNone/>
                      </a:pPr>
                      <a:r>
                        <a:rPr b="1" lang="sk-SK" sz="1100" u="sng" cap="none" strike="noStrike">
                          <a:solidFill>
                            <a:schemeClr val="dk1"/>
                          </a:solidFill>
                          <a:latin typeface="Batang"/>
                          <a:ea typeface="Batang"/>
                          <a:cs typeface="Batang"/>
                          <a:sym typeface="Batang"/>
                        </a:rPr>
                        <a:t>43,45</a:t>
                      </a:r>
                      <a:endParaRPr/>
                    </a:p>
                  </a:txBody>
                  <a:tcPr marT="25400" marB="25400" marR="25400" marL="254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r">
                        <a:lnSpc>
                          <a:spcPct val="115000"/>
                        </a:lnSpc>
                        <a:spcBef>
                          <a:spcPts val="0"/>
                        </a:spcBef>
                        <a:spcAft>
                          <a:spcPts val="0"/>
                        </a:spcAft>
                        <a:buNone/>
                      </a:pPr>
                      <a:r>
                        <a:rPr b="1" lang="sk-SK" sz="1100" u="sng" cap="none" strike="noStrike">
                          <a:solidFill>
                            <a:schemeClr val="dk1"/>
                          </a:solidFill>
                          <a:latin typeface="Batang"/>
                          <a:ea typeface="Batang"/>
                          <a:cs typeface="Batang"/>
                          <a:sym typeface="Batang"/>
                        </a:rPr>
                        <a:t>56,54</a:t>
                      </a:r>
                      <a:endParaRPr/>
                    </a:p>
                  </a:txBody>
                  <a:tcPr marT="25400" marB="25400" marR="25400" marL="254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42575">
                <a:tc>
                  <a:txBody>
                    <a:bodyPr/>
                    <a:lstStyle/>
                    <a:p>
                      <a:pPr indent="0" lvl="0" marL="0" marR="0" rtl="0" algn="l">
                        <a:lnSpc>
                          <a:spcPct val="115000"/>
                        </a:lnSpc>
                        <a:spcBef>
                          <a:spcPts val="0"/>
                        </a:spcBef>
                        <a:spcAft>
                          <a:spcPts val="0"/>
                        </a:spcAft>
                        <a:buNone/>
                      </a:pPr>
                      <a:r>
                        <a:rPr b="1" lang="sk-SK" sz="1100" u="sng" cap="none" strike="noStrike">
                          <a:solidFill>
                            <a:schemeClr val="dk1"/>
                          </a:solidFill>
                          <a:latin typeface="Batang"/>
                          <a:ea typeface="Batang"/>
                          <a:cs typeface="Batang"/>
                          <a:sym typeface="Batang"/>
                        </a:rPr>
                        <a:t>Prešovský</a:t>
                      </a:r>
                      <a:endParaRPr/>
                    </a:p>
                  </a:txBody>
                  <a:tcPr marT="25400" marB="25400" marR="25400" marL="254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r">
                        <a:lnSpc>
                          <a:spcPct val="115000"/>
                        </a:lnSpc>
                        <a:spcBef>
                          <a:spcPts val="0"/>
                        </a:spcBef>
                        <a:spcAft>
                          <a:spcPts val="0"/>
                        </a:spcAft>
                        <a:buNone/>
                      </a:pPr>
                      <a:r>
                        <a:rPr b="1" lang="sk-SK" sz="1100" u="sng" cap="none" strike="noStrike">
                          <a:solidFill>
                            <a:schemeClr val="dk1"/>
                          </a:solidFill>
                          <a:latin typeface="Batang"/>
                          <a:ea typeface="Batang"/>
                          <a:cs typeface="Batang"/>
                          <a:sym typeface="Batang"/>
                        </a:rPr>
                        <a:t>349</a:t>
                      </a:r>
                      <a:endParaRPr/>
                    </a:p>
                  </a:txBody>
                  <a:tcPr marT="25400" marB="25400" marR="25400" marL="254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r">
                        <a:lnSpc>
                          <a:spcPct val="115000"/>
                        </a:lnSpc>
                        <a:spcBef>
                          <a:spcPts val="0"/>
                        </a:spcBef>
                        <a:spcAft>
                          <a:spcPts val="0"/>
                        </a:spcAft>
                        <a:buNone/>
                      </a:pPr>
                      <a:r>
                        <a:rPr b="1" lang="sk-SK" sz="1100" u="sng" cap="none" strike="noStrike">
                          <a:solidFill>
                            <a:schemeClr val="dk1"/>
                          </a:solidFill>
                          <a:latin typeface="Batang"/>
                          <a:ea typeface="Batang"/>
                          <a:cs typeface="Batang"/>
                          <a:sym typeface="Batang"/>
                        </a:rPr>
                        <a:t>42,49</a:t>
                      </a:r>
                      <a:endParaRPr/>
                    </a:p>
                  </a:txBody>
                  <a:tcPr marT="25400" marB="25400" marR="25400" marL="254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r">
                        <a:lnSpc>
                          <a:spcPct val="115000"/>
                        </a:lnSpc>
                        <a:spcBef>
                          <a:spcPts val="0"/>
                        </a:spcBef>
                        <a:spcAft>
                          <a:spcPts val="0"/>
                        </a:spcAft>
                        <a:buNone/>
                      </a:pPr>
                      <a:r>
                        <a:rPr b="1" lang="sk-SK" sz="1100" u="sng" cap="none" strike="noStrike">
                          <a:solidFill>
                            <a:schemeClr val="dk1"/>
                          </a:solidFill>
                          <a:latin typeface="Batang"/>
                          <a:ea typeface="Batang"/>
                          <a:cs typeface="Batang"/>
                          <a:sym typeface="Batang"/>
                        </a:rPr>
                        <a:t>41,91</a:t>
                      </a:r>
                      <a:endParaRPr/>
                    </a:p>
                  </a:txBody>
                  <a:tcPr marT="25400" marB="25400" marR="25400" marL="254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r">
                        <a:lnSpc>
                          <a:spcPct val="115000"/>
                        </a:lnSpc>
                        <a:spcBef>
                          <a:spcPts val="0"/>
                        </a:spcBef>
                        <a:spcAft>
                          <a:spcPts val="0"/>
                        </a:spcAft>
                        <a:buNone/>
                      </a:pPr>
                      <a:r>
                        <a:rPr b="1" lang="sk-SK" sz="1100" u="sng" cap="none" strike="noStrike">
                          <a:solidFill>
                            <a:schemeClr val="dk1"/>
                          </a:solidFill>
                          <a:latin typeface="Batang"/>
                          <a:ea typeface="Batang"/>
                          <a:cs typeface="Batang"/>
                          <a:sym typeface="Batang"/>
                        </a:rPr>
                        <a:t>57,47</a:t>
                      </a:r>
                      <a:endParaRPr/>
                    </a:p>
                  </a:txBody>
                  <a:tcPr marT="25400" marB="25400" marR="25400" marL="254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42575">
                <a:tc>
                  <a:txBody>
                    <a:bodyPr/>
                    <a:lstStyle/>
                    <a:p>
                      <a:pPr indent="0" lvl="0" marL="0" marR="0" rtl="0" algn="l">
                        <a:lnSpc>
                          <a:spcPct val="115000"/>
                        </a:lnSpc>
                        <a:spcBef>
                          <a:spcPts val="0"/>
                        </a:spcBef>
                        <a:spcAft>
                          <a:spcPts val="0"/>
                        </a:spcAft>
                        <a:buNone/>
                      </a:pPr>
                      <a:r>
                        <a:rPr b="1" lang="sk-SK" sz="1100" u="sng" cap="none" strike="noStrike">
                          <a:solidFill>
                            <a:schemeClr val="dk1"/>
                          </a:solidFill>
                          <a:latin typeface="Batang"/>
                          <a:ea typeface="Batang"/>
                          <a:cs typeface="Batang"/>
                          <a:sym typeface="Batang"/>
                        </a:rPr>
                        <a:t>Košický</a:t>
                      </a:r>
                      <a:endParaRPr/>
                    </a:p>
                  </a:txBody>
                  <a:tcPr marT="25400" marB="25400" marR="25400" marL="254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r">
                        <a:lnSpc>
                          <a:spcPct val="115000"/>
                        </a:lnSpc>
                        <a:spcBef>
                          <a:spcPts val="0"/>
                        </a:spcBef>
                        <a:spcAft>
                          <a:spcPts val="0"/>
                        </a:spcAft>
                        <a:buNone/>
                      </a:pPr>
                      <a:r>
                        <a:rPr b="1" lang="sk-SK" sz="1100" u="sng" cap="none" strike="noStrike">
                          <a:solidFill>
                            <a:schemeClr val="dk1"/>
                          </a:solidFill>
                          <a:latin typeface="Batang"/>
                          <a:ea typeface="Batang"/>
                          <a:cs typeface="Batang"/>
                          <a:sym typeface="Batang"/>
                        </a:rPr>
                        <a:t>363</a:t>
                      </a:r>
                      <a:endParaRPr/>
                    </a:p>
                  </a:txBody>
                  <a:tcPr marT="25400" marB="25400" marR="25400" marL="254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r">
                        <a:lnSpc>
                          <a:spcPct val="115000"/>
                        </a:lnSpc>
                        <a:spcBef>
                          <a:spcPts val="0"/>
                        </a:spcBef>
                        <a:spcAft>
                          <a:spcPts val="0"/>
                        </a:spcAft>
                        <a:buNone/>
                      </a:pPr>
                      <a:r>
                        <a:rPr b="1" lang="sk-SK" sz="1100" u="sng" cap="none" strike="noStrike">
                          <a:solidFill>
                            <a:schemeClr val="dk1"/>
                          </a:solidFill>
                          <a:latin typeface="Batang"/>
                          <a:ea typeface="Batang"/>
                          <a:cs typeface="Batang"/>
                          <a:sym typeface="Batang"/>
                        </a:rPr>
                        <a:t>66,76</a:t>
                      </a:r>
                      <a:endParaRPr/>
                    </a:p>
                  </a:txBody>
                  <a:tcPr marT="25400" marB="25400" marR="25400" marL="254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r">
                        <a:lnSpc>
                          <a:spcPct val="115000"/>
                        </a:lnSpc>
                        <a:spcBef>
                          <a:spcPts val="0"/>
                        </a:spcBef>
                        <a:spcAft>
                          <a:spcPts val="0"/>
                        </a:spcAft>
                        <a:buNone/>
                      </a:pPr>
                      <a:r>
                        <a:rPr b="1" lang="sk-SK" sz="1100" u="sng" cap="none" strike="noStrike">
                          <a:solidFill>
                            <a:schemeClr val="dk1"/>
                          </a:solidFill>
                          <a:latin typeface="Batang"/>
                          <a:ea typeface="Batang"/>
                          <a:cs typeface="Batang"/>
                          <a:sym typeface="Batang"/>
                        </a:rPr>
                        <a:t>39,36</a:t>
                      </a:r>
                      <a:endParaRPr/>
                    </a:p>
                  </a:txBody>
                  <a:tcPr marT="25400" marB="25400" marR="25400" marL="254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r">
                        <a:lnSpc>
                          <a:spcPct val="115000"/>
                        </a:lnSpc>
                        <a:spcBef>
                          <a:spcPts val="0"/>
                        </a:spcBef>
                        <a:spcAft>
                          <a:spcPts val="0"/>
                        </a:spcAft>
                        <a:buNone/>
                      </a:pPr>
                      <a:r>
                        <a:rPr b="1" lang="sk-SK" sz="1100" u="sng" cap="none" strike="noStrike">
                          <a:solidFill>
                            <a:schemeClr val="dk1"/>
                          </a:solidFill>
                          <a:latin typeface="Batang"/>
                          <a:ea typeface="Batang"/>
                          <a:cs typeface="Batang"/>
                          <a:sym typeface="Batang"/>
                        </a:rPr>
                        <a:t>33,24</a:t>
                      </a:r>
                      <a:endParaRPr/>
                    </a:p>
                  </a:txBody>
                  <a:tcPr marT="25400" marB="25400" marR="25400" marL="254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Batang"/>
              <a:buNone/>
            </a:pPr>
            <a:r>
              <a:rPr b="1" lang="sk-SK">
                <a:latin typeface="Batang"/>
                <a:ea typeface="Batang"/>
                <a:cs typeface="Batang"/>
                <a:sym typeface="Batang"/>
              </a:rPr>
              <a:t>Separation in Slovakia</a:t>
            </a:r>
            <a:endParaRPr>
              <a:latin typeface="Batang"/>
              <a:ea typeface="Batang"/>
              <a:cs typeface="Batang"/>
              <a:sym typeface="Batang"/>
            </a:endParaRPr>
          </a:p>
        </p:txBody>
      </p:sp>
      <p:sp>
        <p:nvSpPr>
          <p:cNvPr id="122" name="Google Shape;122;p7"/>
          <p:cNvSpPr txBox="1"/>
          <p:nvPr>
            <p:ph idx="1" type="body"/>
          </p:nvPr>
        </p:nvSpPr>
        <p:spPr>
          <a:xfrm>
            <a:off x="3851920" y="2492896"/>
            <a:ext cx="4690864"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2500"/>
              <a:buChar char="•"/>
            </a:pPr>
            <a:r>
              <a:rPr lang="sk-SK" sz="2500">
                <a:latin typeface="Aparajita"/>
                <a:ea typeface="Aparajita"/>
                <a:cs typeface="Aparajita"/>
                <a:sym typeface="Aparajita"/>
              </a:rPr>
              <a:t>On the other hand, the recycling rate was calculated at 43.7% and about 8% of municipal waste was recovered for electricity or heat in energy recovery facilities.</a:t>
            </a:r>
            <a:endParaRPr/>
          </a:p>
          <a:p>
            <a:pPr indent="-139700" lvl="0" marL="342900" rtl="0" algn="l">
              <a:spcBef>
                <a:spcPts val="640"/>
              </a:spcBef>
              <a:spcAft>
                <a:spcPts val="0"/>
              </a:spcAft>
              <a:buClr>
                <a:schemeClr val="dk1"/>
              </a:buClr>
              <a:buSzPts val="3200"/>
              <a:buNone/>
            </a:pPr>
            <a:r>
              <a:t/>
            </a:r>
            <a:endParaRPr/>
          </a:p>
        </p:txBody>
      </p:sp>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Batang"/>
              <a:buNone/>
            </a:pPr>
            <a:r>
              <a:rPr b="1" lang="sk-SK">
                <a:latin typeface="Batang"/>
                <a:ea typeface="Batang"/>
                <a:cs typeface="Batang"/>
                <a:sym typeface="Batang"/>
              </a:rPr>
              <a:t>Separation in our school</a:t>
            </a:r>
            <a:endParaRPr b="1">
              <a:latin typeface="Batang"/>
              <a:ea typeface="Batang"/>
              <a:cs typeface="Batang"/>
              <a:sym typeface="Batang"/>
            </a:endParaRPr>
          </a:p>
        </p:txBody>
      </p:sp>
      <p:sp>
        <p:nvSpPr>
          <p:cNvPr id="128" name="Google Shape;128;p8"/>
          <p:cNvSpPr txBox="1"/>
          <p:nvPr>
            <p:ph idx="1" type="body"/>
          </p:nvPr>
        </p:nvSpPr>
        <p:spPr>
          <a:xfrm>
            <a:off x="4139952" y="1844824"/>
            <a:ext cx="4546848" cy="4536504"/>
          </a:xfrm>
          <a:prstGeom prst="rect">
            <a:avLst/>
          </a:prstGeom>
          <a:noFill/>
          <a:ln>
            <a:noFill/>
          </a:ln>
        </p:spPr>
        <p:txBody>
          <a:bodyPr anchorCtr="0" anchor="t" bIns="45700" lIns="91425" spcFirstLastPara="1" rIns="91425" wrap="square" tIns="45700">
            <a:normAutofit fontScale="92500" lnSpcReduction="20000"/>
          </a:bodyPr>
          <a:lstStyle/>
          <a:p>
            <a:pPr indent="-330993" lvl="0" marL="342900" rtl="0" algn="l">
              <a:spcBef>
                <a:spcPts val="0"/>
              </a:spcBef>
              <a:spcAft>
                <a:spcPts val="0"/>
              </a:spcAft>
              <a:buClr>
                <a:schemeClr val="dk1"/>
              </a:buClr>
              <a:buSzPct val="100000"/>
              <a:buChar char="•"/>
            </a:pPr>
            <a:r>
              <a:rPr lang="sk-SK" sz="2500">
                <a:latin typeface="Aparajita"/>
                <a:ea typeface="Aparajita"/>
                <a:cs typeface="Aparajita"/>
                <a:sym typeface="Aparajita"/>
              </a:rPr>
              <a:t>If we want to make Slovakia a more beautiful and healthier country, we need to help.</a:t>
            </a:r>
            <a:endParaRPr/>
          </a:p>
          <a:p>
            <a:pPr indent="-330993" lvl="0" marL="342900" rtl="0" algn="l">
              <a:spcBef>
                <a:spcPts val="500"/>
              </a:spcBef>
              <a:spcAft>
                <a:spcPts val="0"/>
              </a:spcAft>
              <a:buClr>
                <a:schemeClr val="dk1"/>
              </a:buClr>
              <a:buSzPct val="100000"/>
              <a:buChar char="•"/>
            </a:pPr>
            <a:r>
              <a:rPr lang="sk-SK" sz="2500">
                <a:latin typeface="Aparajita"/>
                <a:ea typeface="Aparajita"/>
                <a:cs typeface="Aparajita"/>
                <a:sym typeface="Aparajita"/>
              </a:rPr>
              <a:t> Our school has decided to help support the separation project. In every class we have separation baskets and instructions on how to separate correctly. </a:t>
            </a:r>
            <a:endParaRPr sz="2500">
              <a:latin typeface="Aparajita"/>
              <a:ea typeface="Aparajita"/>
              <a:cs typeface="Aparajita"/>
              <a:sym typeface="Aparajita"/>
            </a:endParaRPr>
          </a:p>
          <a:p>
            <a:pPr indent="-330993" lvl="0" marL="342900" rtl="0" algn="l">
              <a:spcBef>
                <a:spcPts val="500"/>
              </a:spcBef>
              <a:spcAft>
                <a:spcPts val="0"/>
              </a:spcAft>
              <a:buClr>
                <a:schemeClr val="dk1"/>
              </a:buClr>
              <a:buSzPct val="100000"/>
              <a:buChar char="•"/>
            </a:pPr>
            <a:r>
              <a:rPr lang="sk-SK" sz="2500">
                <a:latin typeface="Aparajita"/>
                <a:ea typeface="Aparajita"/>
                <a:cs typeface="Aparajita"/>
                <a:sym typeface="Aparajita"/>
              </a:rPr>
              <a:t>Because even if someone wants to sort waste but doesn’t know how, his efforts are useless, because it hasn’t got any effect.</a:t>
            </a:r>
            <a:endParaRPr/>
          </a:p>
          <a:p>
            <a:pPr indent="-184150" lvl="0" marL="342900" rtl="0" algn="l">
              <a:spcBef>
                <a:spcPts val="500"/>
              </a:spcBef>
              <a:spcAft>
                <a:spcPts val="0"/>
              </a:spcAft>
              <a:buClr>
                <a:schemeClr val="dk1"/>
              </a:buClr>
              <a:buSzPct val="100000"/>
              <a:buNone/>
            </a:pPr>
            <a:r>
              <a:t/>
            </a:r>
            <a:endParaRPr sz="2500">
              <a:latin typeface="Aparajita"/>
              <a:ea typeface="Aparajita"/>
              <a:cs typeface="Aparajita"/>
              <a:sym typeface="Aparajita"/>
            </a:endParaRPr>
          </a:p>
        </p:txBody>
      </p:sp>
      <p:pic>
        <p:nvPicPr>
          <p:cNvPr id="129" name="Google Shape;129;p8"/>
          <p:cNvPicPr preferRelativeResize="0"/>
          <p:nvPr/>
        </p:nvPicPr>
        <p:blipFill rotWithShape="1">
          <a:blip r:embed="rId3">
            <a:alphaModFix/>
          </a:blip>
          <a:srcRect b="18613" l="0" r="0" t="18990"/>
          <a:stretch/>
        </p:blipFill>
        <p:spPr>
          <a:xfrm>
            <a:off x="251520" y="1484784"/>
            <a:ext cx="3960440" cy="4968552"/>
          </a:xfrm>
          <a:prstGeom prst="rect">
            <a:avLst/>
          </a:prstGeom>
          <a:noFill/>
          <a:ln>
            <a:noFill/>
          </a:ln>
        </p:spPr>
      </p:pic>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Batang"/>
              <a:buNone/>
            </a:pPr>
            <a:r>
              <a:rPr b="1" lang="sk-SK">
                <a:latin typeface="Batang"/>
                <a:ea typeface="Batang"/>
                <a:cs typeface="Batang"/>
                <a:sym typeface="Batang"/>
              </a:rPr>
              <a:t>Separation in our school</a:t>
            </a:r>
            <a:endParaRPr/>
          </a:p>
        </p:txBody>
      </p:sp>
      <p:sp>
        <p:nvSpPr>
          <p:cNvPr id="135" name="Google Shape;135;p9"/>
          <p:cNvSpPr txBox="1"/>
          <p:nvPr>
            <p:ph idx="1" type="body"/>
          </p:nvPr>
        </p:nvSpPr>
        <p:spPr>
          <a:xfrm>
            <a:off x="4283968" y="1772816"/>
            <a:ext cx="4690864" cy="4608512"/>
          </a:xfrm>
          <a:prstGeom prst="rect">
            <a:avLst/>
          </a:prstGeom>
          <a:noFill/>
          <a:ln>
            <a:noFill/>
          </a:ln>
        </p:spPr>
        <p:txBody>
          <a:bodyPr anchorCtr="0" anchor="t" bIns="45700" lIns="91425" spcFirstLastPara="1" rIns="91425" wrap="square" tIns="45700">
            <a:normAutofit lnSpcReduction="20000"/>
          </a:bodyPr>
          <a:lstStyle/>
          <a:p>
            <a:pPr indent="-342900" lvl="0" marL="342900" rtl="0" algn="l">
              <a:spcBef>
                <a:spcPts val="0"/>
              </a:spcBef>
              <a:spcAft>
                <a:spcPts val="0"/>
              </a:spcAft>
              <a:buClr>
                <a:schemeClr val="dk1"/>
              </a:buClr>
              <a:buSzPts val="2500"/>
              <a:buChar char="•"/>
            </a:pPr>
            <a:r>
              <a:rPr lang="sk-SK" sz="2500">
                <a:latin typeface="Aparajita"/>
                <a:ea typeface="Aparajita"/>
                <a:cs typeface="Aparajita"/>
                <a:sym typeface="Aparajita"/>
              </a:rPr>
              <a:t>Fortunately, separation becomes completely natural for students, sorting becomes an active part of our lives. </a:t>
            </a:r>
            <a:endParaRPr sz="2500">
              <a:latin typeface="Aparajita"/>
              <a:ea typeface="Aparajita"/>
              <a:cs typeface="Aparajita"/>
              <a:sym typeface="Aparajita"/>
            </a:endParaRPr>
          </a:p>
          <a:p>
            <a:pPr indent="-342900" lvl="0" marL="342900" rtl="0" algn="l">
              <a:spcBef>
                <a:spcPts val="500"/>
              </a:spcBef>
              <a:spcAft>
                <a:spcPts val="0"/>
              </a:spcAft>
              <a:buClr>
                <a:schemeClr val="dk1"/>
              </a:buClr>
              <a:buSzPts val="2500"/>
              <a:buChar char="•"/>
            </a:pPr>
            <a:r>
              <a:rPr lang="sk-SK" sz="2500">
                <a:latin typeface="Aparajita"/>
                <a:ea typeface="Aparajita"/>
                <a:cs typeface="Aparajita"/>
                <a:sym typeface="Aparajita"/>
              </a:rPr>
              <a:t>A person who is aware of the importance of separation for nature translates his views into practical life. It becomes a living example of good behavior towards nature. </a:t>
            </a:r>
            <a:endParaRPr sz="2500">
              <a:latin typeface="Aparajita"/>
              <a:ea typeface="Aparajita"/>
              <a:cs typeface="Aparajita"/>
              <a:sym typeface="Aparajita"/>
            </a:endParaRPr>
          </a:p>
          <a:p>
            <a:pPr indent="0" lvl="0" marL="342900" rtl="0" algn="l">
              <a:spcBef>
                <a:spcPts val="500"/>
              </a:spcBef>
              <a:spcAft>
                <a:spcPts val="0"/>
              </a:spcAft>
              <a:buNone/>
            </a:pPr>
            <a:r>
              <a:rPr lang="sk-SK" sz="2500">
                <a:latin typeface="Aparajita"/>
                <a:ea typeface="Aparajita"/>
                <a:cs typeface="Aparajita"/>
                <a:sym typeface="Aparajita"/>
              </a:rPr>
              <a:t>Our grammar school contributes to the education of such a person.</a:t>
            </a:r>
            <a:endParaRPr/>
          </a:p>
        </p:txBody>
      </p:sp>
      <p:pic>
        <p:nvPicPr>
          <p:cNvPr id="136" name="Google Shape;136;p9"/>
          <p:cNvPicPr preferRelativeResize="0"/>
          <p:nvPr/>
        </p:nvPicPr>
        <p:blipFill rotWithShape="1">
          <a:blip r:embed="rId3">
            <a:alphaModFix/>
          </a:blip>
          <a:srcRect b="13514" l="1000" r="0" t="9571"/>
          <a:stretch/>
        </p:blipFill>
        <p:spPr>
          <a:xfrm>
            <a:off x="251520" y="1556792"/>
            <a:ext cx="3996952" cy="4680520"/>
          </a:xfrm>
          <a:prstGeom prst="rect">
            <a:avLst/>
          </a:prstGeom>
          <a:noFill/>
          <a:ln>
            <a:noFill/>
          </a:ln>
        </p:spPr>
      </p:pic>
    </p:spTree>
  </p:cSld>
  <p:clrMapOvr>
    <a:masterClrMapping/>
  </p:clrMapOvr>
  <p:transition spd="slow">
    <p:fade/>
  </p:transition>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tív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2009-10-05T18:08:41Z</dcterms:created>
  <dc:creator>monika</dc:creator>
</cp:coreProperties>
</file>